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6"/>
  </p:handoutMasterIdLst>
  <p:sldIdLst>
    <p:sldId id="729" r:id="rId3"/>
    <p:sldId id="822" r:id="rId5"/>
    <p:sldId id="833" r:id="rId6"/>
    <p:sldId id="661" r:id="rId7"/>
    <p:sldId id="662" r:id="rId8"/>
    <p:sldId id="694" r:id="rId9"/>
    <p:sldId id="748" r:id="rId10"/>
    <p:sldId id="733" r:id="rId11"/>
    <p:sldId id="741" r:id="rId12"/>
    <p:sldId id="742" r:id="rId13"/>
    <p:sldId id="667" r:id="rId14"/>
    <p:sldId id="743" r:id="rId15"/>
    <p:sldId id="831" r:id="rId16"/>
    <p:sldId id="809" r:id="rId17"/>
    <p:sldId id="810" r:id="rId18"/>
    <p:sldId id="749" r:id="rId19"/>
    <p:sldId id="745" r:id="rId20"/>
    <p:sldId id="811" r:id="rId21"/>
    <p:sldId id="812" r:id="rId22"/>
    <p:sldId id="834" r:id="rId23"/>
    <p:sldId id="835" r:id="rId24"/>
    <p:sldId id="753" r:id="rId25"/>
    <p:sldId id="754" r:id="rId26"/>
    <p:sldId id="820" r:id="rId27"/>
    <p:sldId id="723" r:id="rId28"/>
    <p:sldId id="747" r:id="rId29"/>
    <p:sldId id="727" r:id="rId30"/>
    <p:sldId id="736" r:id="rId31"/>
    <p:sldId id="648" r:id="rId32"/>
    <p:sldId id="752" r:id="rId33"/>
    <p:sldId id="760" r:id="rId34"/>
    <p:sldId id="762" r:id="rId35"/>
    <p:sldId id="751" r:id="rId36"/>
    <p:sldId id="649" r:id="rId37"/>
    <p:sldId id="682" r:id="rId38"/>
    <p:sldId id="832" r:id="rId39"/>
    <p:sldId id="765" r:id="rId40"/>
    <p:sldId id="778" r:id="rId41"/>
    <p:sldId id="780" r:id="rId42"/>
    <p:sldId id="814" r:id="rId43"/>
    <p:sldId id="815" r:id="rId44"/>
    <p:sldId id="816" r:id="rId45"/>
  </p:sldIdLst>
  <p:sldSz cx="12192000" cy="6858000"/>
  <p:notesSz cx="7315200" cy="9601200"/>
  <p:custDataLst>
    <p:tags r:id="rId50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 scaleToFitPaper="1" frameSlides="1"/>
  <p:clrMru>
    <a:srgbClr val="F4E8FF"/>
    <a:srgbClr val="DAABFD"/>
    <a:srgbClr val="9B01FF"/>
    <a:srgbClr val="BD00B0"/>
    <a:srgbClr val="FF9999"/>
    <a:srgbClr val="CCECFF"/>
    <a:srgbClr val="C39BE1"/>
    <a:srgbClr val="C198E0"/>
    <a:srgbClr val="0066CC"/>
    <a:srgbClr val="BD92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61" autoAdjust="0"/>
    <p:restoredTop sz="91905" autoAdjust="0"/>
  </p:normalViewPr>
  <p:slideViewPr>
    <p:cSldViewPr showGuides="1">
      <p:cViewPr varScale="1">
        <p:scale>
          <a:sx n="78" d="100"/>
          <a:sy n="78" d="100"/>
        </p:scale>
        <p:origin x="14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7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58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0" Type="http://schemas.openxmlformats.org/officeDocument/2006/relationships/tags" Target="tags/tag1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handoutMaster" Target="handoutMasters/handoutMaster1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63147F5-8EB9-406F-9119-AB0022D58130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defTabSz="967105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427" y="0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7105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194" y="4561576"/>
            <a:ext cx="5852814" cy="431882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defTabSz="967105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427" y="9120172"/>
            <a:ext cx="3170138" cy="47953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7105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AF4042F3-6AC5-4F69-BFDB-D78DEF38750B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 panose="020F0502020204030204"/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 is not evaluated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5D6F6B2-B4A7-4DD8-9C8A-489B85C4F060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>
                <a:latin typeface="Arial" panose="020B0604020202020204" pitchFamily="34" charset="0"/>
              </a:rPr>
              <a:t>Pick an order for two reasons: sequential processor and pruning</a:t>
            </a:r>
            <a:endParaRPr lang="en-US">
              <a:latin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0F0E28-396E-4F98-845A-678F748F62CE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Depth 2, one dot and two ghosts;</a:t>
            </a:r>
            <a:r>
              <a:rPr lang="en-US" baseline="0" dirty="0"/>
              <a:t> dot is about 8 steps away</a:t>
            </a:r>
            <a:r>
              <a:rPr lang="en-US" dirty="0"/>
              <a:t> – cannot see actual eating, so need to include distance to dots in </a:t>
            </a:r>
            <a:r>
              <a:rPr lang="en-US" dirty="0" err="1"/>
              <a:t>eval</a:t>
            </a:r>
            <a:r>
              <a:rPr lang="en-US" dirty="0"/>
              <a:t>; but limited depth means it goes into a dead end and cannot escape even a simple ghost strategy;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Perfect </a:t>
            </a:r>
            <a:r>
              <a:rPr lang="en-US" dirty="0" err="1"/>
              <a:t>lookahead</a:t>
            </a:r>
            <a:r>
              <a:rPr lang="en-US" dirty="0"/>
              <a:t>: head</a:t>
            </a:r>
            <a:r>
              <a:rPr lang="en-US" baseline="0" dirty="0"/>
              <a:t> towards red ghost!!! Wait for blue to commit to one pursuit direction, go the other way, eat the dot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ghosts</a:t>
            </a:r>
            <a:r>
              <a:rPr lang="en-US" baseline="0" dirty="0"/>
              <a:t> equipped with minimax: </a:t>
            </a:r>
            <a:r>
              <a:rPr lang="en-US" baseline="0" dirty="0" err="1"/>
              <a:t>pacman</a:t>
            </a:r>
            <a:r>
              <a:rPr lang="en-US" baseline="0" dirty="0"/>
              <a:t> gets his head handed to him. EVAL includes closeness to </a:t>
            </a:r>
            <a:r>
              <a:rPr lang="en-US" baseline="0" dirty="0" err="1"/>
              <a:t>pacman</a:t>
            </a:r>
            <a:r>
              <a:rPr lang="en-US" baseline="0" dirty="0"/>
              <a:t>, but final surrounding move due to terminal states.</a:t>
            </a:r>
            <a:endParaRPr lang="en-US" baseline="0" dirty="0"/>
          </a:p>
          <a:p>
            <a:r>
              <a:rPr lang="en-US" baseline="0" dirty="0"/>
              <a:t>This could be done with two-ghost state but is actually a three-player minimax with both ghosts using min; i.e., coordination emerges (usually!)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 and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Thanks!</a:t>
            </a:r>
            <a:endParaRPr lang="en-US" sz="1200" dirty="0">
              <a:latin typeface="Calibri" panose="020F0502020204030204"/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</a:t>
            </a:r>
            <a:r>
              <a:rPr lang="en-US" baseline="0" dirty="0"/>
              <a:t> least 10, or otherwise just rather dead; or just 100, or otherwise rather dead; that’s yet something different than minimax or </a:t>
            </a:r>
            <a:r>
              <a:rPr lang="en-US" baseline="0" dirty="0" err="1"/>
              <a:t>expectimax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3ED746-492E-4D0C-832A-ACED5D621C8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739287-BF7B-4F04-882C-B3B23CA70729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Arial" panose="020B0604020202020204" pitchFamily="34" charset="0"/>
              </a:rPr>
              <a:t>Tinsley lost only 5 games to humans in 42 years; has been known to solve 60-ply problems</a:t>
            </a:r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Note that “minimax-decision” has become just “decision”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Note that “minimax-decision” has become just “decision”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31169-8967-4479-BD8E-A9DFFFA5AB03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points for eating</a:t>
            </a:r>
            <a:r>
              <a:rPr lang="en-US" baseline="0" dirty="0"/>
              <a:t> dot; -1 for each time step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F027FC-5BC0-42F1-89EB-2B8A298EE3B3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A9289E-F028-4C02-88DD-69770A826917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both ghosts go the same way, </a:t>
            </a:r>
            <a:r>
              <a:rPr lang="en-US" dirty="0" err="1"/>
              <a:t>pacman</a:t>
            </a:r>
            <a:r>
              <a:rPr lang="en-US" dirty="0"/>
              <a:t> wins; if they go different ways, </a:t>
            </a:r>
            <a:r>
              <a:rPr lang="en-US" dirty="0" err="1"/>
              <a:t>pacman</a:t>
            </a:r>
            <a:r>
              <a:rPr lang="en-US" dirty="0"/>
              <a:t> loses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42F3-6AC5-4F69-BFDB-D78DEF38750B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Arial" panose="020B0604020202020204" pitchFamily="34" charset="0"/>
              </a:rPr>
              <a:t>Add values by hand if on tablet, or add by animation steps</a:t>
            </a:r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562BC8-C3F2-47A7-AF2C-13A94AF36327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4" y="4561576"/>
            <a:ext cx="5365352" cy="4318827"/>
          </a:xfrm>
          <a:noFill/>
        </p:spPr>
        <p:txBody>
          <a:bodyPr/>
          <a:lstStyle/>
          <a:p>
            <a:pPr eaLnBrk="1" hangingPunct="1"/>
            <a:r>
              <a:rPr lang="en-US" dirty="0">
                <a:latin typeface="Arial" panose="020B0604020202020204" pitchFamily="34" charset="0"/>
              </a:rPr>
              <a:t>Add values by hand if on tablet, or add by animation steps</a:t>
            </a:r>
            <a:endParaRPr 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E10AB1-FB9A-4CFC-A058-E74AFD10292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76918-8EE8-41BC-8655-5862D016B2B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C4A49B-9F02-4A5C-B982-4DFD370F18E3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81798C-0F99-461B-869F-8FC2E08F7A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900"/>
            </a:lvl2pPr>
            <a:lvl3pPr marL="914400" indent="0">
              <a:buNone/>
              <a:defRPr sz="1600"/>
            </a:lvl3pPr>
            <a:lvl4pPr marL="1371600" indent="0">
              <a:buNone/>
              <a:defRPr sz="1500"/>
            </a:lvl4pPr>
            <a:lvl5pPr marL="1828800" indent="0">
              <a:buNone/>
              <a:defRPr sz="1500"/>
            </a:lvl5pPr>
            <a:lvl6pPr marL="2286000" indent="0">
              <a:buNone/>
              <a:defRPr sz="1500"/>
            </a:lvl6pPr>
            <a:lvl7pPr marL="2743200" indent="0">
              <a:buNone/>
              <a:defRPr sz="1500"/>
            </a:lvl7pPr>
            <a:lvl8pPr marL="3200400" indent="0">
              <a:buNone/>
              <a:defRPr sz="1500"/>
            </a:lvl8pPr>
            <a:lvl9pPr marL="36576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71E20-2558-4548-9145-31A1CE74B67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6C36CE-9816-47A4-A648-59C94611F2D8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9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567DB1-08A8-4DA3-8792-9FE41D7CAC0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915A0-5737-488C-ABBC-0B423BC0254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6499FA-73C5-4A44-820B-A2808797D65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93802-8813-400D-A5BB-9C50C37ACBB4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85C0E-EF3F-4D12-BC26-7AC478A25631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36" tIns="45718" rIns="91436" bIns="45718" numCol="1" anchor="t" anchorCtr="0" compatLnSpc="1"/>
          <a:lstStyle>
            <a:lvl1pPr algn="r">
              <a:defRPr sz="1500"/>
            </a:lvl1pPr>
          </a:lstStyle>
          <a:p>
            <a:pPr>
              <a:defRPr/>
            </a:pPr>
            <a:fld id="{6DD5B9B9-0596-4755-A407-4C3F5264CB69}" type="slidenum">
              <a:rPr lang="en-US" smtClean="0"/>
            </a:fld>
            <a:endParaRPr lang="en-US" dirty="0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3200">
          <a:solidFill>
            <a:schemeClr val="accent2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20.png"/><Relationship Id="rId6" Type="http://schemas.openxmlformats.org/officeDocument/2006/relationships/image" Target="../media/image21.png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Relationship Id="rId3" Type="http://schemas.openxmlformats.org/officeDocument/2006/relationships/image" Target="../media/image39.png"/><Relationship Id="rId2" Type="http://schemas.openxmlformats.org/officeDocument/2006/relationships/oleObject" Target="../embeddings/oleObject1.bin"/><Relationship Id="rId10" Type="http://schemas.openxmlformats.org/officeDocument/2006/relationships/vmlDrawing" Target="../drawings/vmlDrawing1.v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7178" y="1789356"/>
            <a:ext cx="6297644" cy="4803287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79403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12192000" cy="1524000"/>
          </a:xfrm>
        </p:spPr>
        <p:txBody>
          <a:bodyPr/>
          <a:lstStyle/>
          <a:p>
            <a:pPr eaLnBrk="1" hangingPunct="1"/>
            <a:r>
              <a:rPr lang="en-US" dirty="0"/>
              <a:t>Adversarial Search</a:t>
            </a:r>
            <a:endParaRPr lang="en-US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125" name="Text Box 8"/>
          <p:cNvSpPr txBox="1">
            <a:spLocks noChangeArrowheads="1"/>
          </p:cNvSpPr>
          <p:nvPr/>
        </p:nvSpPr>
        <p:spPr bwMode="auto">
          <a:xfrm>
            <a:off x="76200" y="5587429"/>
            <a:ext cx="12192000" cy="5847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1432" tIns="45718" rIns="91432" bIns="45718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Instructors: Stuart Russell and Dawn Song</a:t>
            </a:r>
            <a:endParaRPr lang="en-US" sz="16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  <a:p>
            <a:pPr algn="ctr"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  <a:latin typeface="Calibri" panose="020F0502020204030204"/>
                <a:cs typeface="Calibri" panose="020F0502020204030204"/>
              </a:rPr>
              <a:t>University of California, Berkeley</a:t>
            </a:r>
            <a:endParaRPr lang="en-US" sz="16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State</a:t>
            </a:r>
            <a:endParaRPr lang="en-US" dirty="0"/>
          </a:p>
        </p:txBody>
      </p:sp>
      <p:grpSp>
        <p:nvGrpSpPr>
          <p:cNvPr id="100" name="Group 99"/>
          <p:cNvGrpSpPr/>
          <p:nvPr/>
        </p:nvGrpSpPr>
        <p:grpSpPr>
          <a:xfrm>
            <a:off x="3124200" y="2362200"/>
            <a:ext cx="6324600" cy="3560121"/>
            <a:chOff x="1828800" y="1447800"/>
            <a:chExt cx="8458200" cy="4761126"/>
          </a:xfrm>
        </p:grpSpPr>
        <p:sp>
          <p:nvSpPr>
            <p:cNvPr id="41" name="Rectangle 40"/>
            <p:cNvSpPr/>
            <p:nvPr/>
          </p:nvSpPr>
          <p:spPr>
            <a:xfrm>
              <a:off x="5257800" y="14478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5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 flipH="1">
              <a:off x="5867400" y="15128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655320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70"/>
            <p:cNvSpPr/>
            <p:nvPr/>
          </p:nvSpPr>
          <p:spPr>
            <a:xfrm>
              <a:off x="28956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2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>
              <a:off x="32004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" name="Oval 72"/>
            <p:cNvSpPr/>
            <p:nvPr/>
          </p:nvSpPr>
          <p:spPr>
            <a:xfrm>
              <a:off x="41910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543800" y="23622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 flipH="1">
              <a:off x="8458200" y="24272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6" name="Oval 75"/>
            <p:cNvSpPr/>
            <p:nvPr/>
          </p:nvSpPr>
          <p:spPr>
            <a:xfrm>
              <a:off x="883920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77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78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 flipH="1">
              <a:off x="70866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9" name="Oval 78"/>
            <p:cNvSpPr/>
            <p:nvPr/>
          </p:nvSpPr>
          <p:spPr>
            <a:xfrm>
              <a:off x="77724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87630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 flipH="1">
              <a:off x="99822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2" name="Rectangle 81"/>
            <p:cNvSpPr/>
            <p:nvPr/>
          </p:nvSpPr>
          <p:spPr>
            <a:xfrm>
              <a:off x="1828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>
              <a:off x="18288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Oval 83"/>
            <p:cNvSpPr/>
            <p:nvPr/>
          </p:nvSpPr>
          <p:spPr>
            <a:xfrm>
              <a:off x="3124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114800" y="3276600"/>
              <a:ext cx="15240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pic>
          <p:nvPicPr>
            <p:cNvPr id="86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 flipH="1">
              <a:off x="4724400" y="3341688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7" name="Oval 86"/>
            <p:cNvSpPr/>
            <p:nvPr/>
          </p:nvSpPr>
          <p:spPr>
            <a:xfrm>
              <a:off x="541020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sp>
          <p:nvSpPr>
            <p:cNvPr id="88" name="Isosceles Triangle 87"/>
            <p:cNvSpPr/>
            <p:nvPr/>
          </p:nvSpPr>
          <p:spPr>
            <a:xfrm>
              <a:off x="1828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89" name="Isosceles Triangle 88"/>
            <p:cNvSpPr/>
            <p:nvPr/>
          </p:nvSpPr>
          <p:spPr>
            <a:xfrm>
              <a:off x="41148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0" name="Isosceles Triangle 89"/>
            <p:cNvSpPr/>
            <p:nvPr/>
          </p:nvSpPr>
          <p:spPr>
            <a:xfrm>
              <a:off x="6477000" y="3886200"/>
              <a:ext cx="1524000" cy="1752600"/>
            </a:xfrm>
            <a:prstGeom prst="triangle">
              <a:avLst/>
            </a:prstGeom>
            <a:solidFill>
              <a:srgbClr val="C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345975" y="3733800"/>
              <a:ext cx="5334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8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060155" y="5715000"/>
              <a:ext cx="685799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2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44048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0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4353499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2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987887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6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697338" y="5715000"/>
              <a:ext cx="8382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4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391401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6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581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…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867400" y="5715000"/>
              <a:ext cx="762000" cy="4939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libri" panose="020F0502020204030204" pitchFamily="34" charset="0"/>
                </a:rPr>
                <a:t>…</a:t>
              </a:r>
              <a:endParaRPr lang="en-US" dirty="0">
                <a:latin typeface="Calibri" panose="020F0502020204030204" pitchFamily="34" charset="0"/>
              </a:endParaRPr>
            </a:p>
          </p:txBody>
        </p:sp>
      </p:grpSp>
      <p:sp>
        <p:nvSpPr>
          <p:cNvPr id="110" name="Right Arrow 109"/>
          <p:cNvSpPr/>
          <p:nvPr/>
        </p:nvSpPr>
        <p:spPr>
          <a:xfrm rot="9900000">
            <a:off x="8860469" y="2647461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ight Arrow 110"/>
          <p:cNvSpPr/>
          <p:nvPr/>
        </p:nvSpPr>
        <p:spPr>
          <a:xfrm rot="14100089">
            <a:off x="8965176" y="4791553"/>
            <a:ext cx="1066800" cy="304800"/>
          </a:xfrm>
          <a:prstGeom prst="rightArrow">
            <a:avLst/>
          </a:prstGeom>
          <a:solidFill>
            <a:srgbClr val="BEE395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57200" y="1389184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</a:rPr>
              <a:t>Value of a state: The best achievable outcome (utility) from that state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304800" y="1295400"/>
            <a:ext cx="2971800" cy="1752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9220200" y="5634335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Terminal States: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i="1" dirty="0">
                <a:solidFill>
                  <a:srgbClr val="D303CA"/>
                </a:solidFill>
                <a:latin typeface="Calibri" panose="020F0502020204030204" pitchFamily="34" charset="0"/>
              </a:rPr>
              <a:t>V</a:t>
            </a:r>
            <a:r>
              <a:rPr lang="en-US" sz="2400" dirty="0">
                <a:solidFill>
                  <a:srgbClr val="D303CA"/>
                </a:solidFill>
                <a:latin typeface="Calibri" panose="020F0502020204030204" pitchFamily="34" charset="0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Calibri" panose="020F0502020204030204" pitchFamily="34" charset="0"/>
              </a:rPr>
              <a:t>s</a:t>
            </a:r>
            <a:r>
              <a:rPr lang="en-US" sz="2400" dirty="0">
                <a:solidFill>
                  <a:srgbClr val="D303CA"/>
                </a:solidFill>
                <a:latin typeface="Calibri" panose="020F0502020204030204" pitchFamily="34" charset="0"/>
              </a:rPr>
              <a:t>) = </a:t>
            </a:r>
            <a:r>
              <a:rPr lang="en-US" sz="2400" dirty="0">
                <a:latin typeface="Calibri" panose="020F0502020204030204" pitchFamily="34" charset="0"/>
              </a:rPr>
              <a:t>known</a:t>
            </a:r>
            <a:endParaRPr lang="en-US" sz="2400" dirty="0">
              <a:latin typeface="Calibri" panose="020F0502020204030204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8915400" y="1521023"/>
            <a:ext cx="2819400" cy="993577"/>
            <a:chOff x="8534400" y="1447800"/>
            <a:chExt cx="2819400" cy="993577"/>
          </a:xfrm>
        </p:grpSpPr>
        <p:sp>
          <p:nvSpPr>
            <p:cNvPr id="52" name="TextBox 51"/>
            <p:cNvSpPr txBox="1"/>
            <p:nvPr/>
          </p:nvSpPr>
          <p:spPr>
            <a:xfrm>
              <a:off x="8534400" y="1447800"/>
              <a:ext cx="2819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</a:rPr>
                <a:t>Non-Terminal States:</a:t>
              </a:r>
              <a:endParaRPr lang="en-US" sz="2400" dirty="0">
                <a:latin typeface="Calibri" panose="020F0502020204030204" pitchFamily="34" charset="0"/>
              </a:endParaRP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)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 panose="05050102010706020507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  <a:endParaRPr lang="en-US" sz="1400" dirty="0">
                <a:solidFill>
                  <a:srgbClr val="D303CA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3" grpId="0"/>
      <p:bldP spid="114" grpId="0" animBg="1"/>
      <p:bldP spid="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Tic-</a:t>
            </a:r>
            <a:r>
              <a:rPr lang="en-US" dirty="0" err="1"/>
              <a:t>Tac</a:t>
            </a:r>
            <a:r>
              <a:rPr lang="en-US" dirty="0"/>
              <a:t>-Toe Game Tree</a:t>
            </a: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305050" y="1270000"/>
            <a:ext cx="729615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1066800"/>
            <a:ext cx="1045620" cy="1033462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1981884"/>
            <a:ext cx="928884" cy="103209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0265" y="2895600"/>
            <a:ext cx="1045620" cy="1033462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8066" y="3810684"/>
            <a:ext cx="928884" cy="1032093"/>
          </a:xfrm>
          <a:prstGeom prst="rect">
            <a:avLst/>
          </a:prstGeom>
          <a:noFill/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5100" y="3708570"/>
            <a:ext cx="4419600" cy="2165493"/>
          </a:xfrm>
          <a:prstGeom prst="rect">
            <a:avLst/>
          </a:prstGeom>
          <a:noFill/>
        </p:spPr>
      </p:pic>
      <p:sp>
        <p:nvSpPr>
          <p:cNvPr id="2" name="Rounded Rectangle 1"/>
          <p:cNvSpPr/>
          <p:nvPr/>
        </p:nvSpPr>
        <p:spPr>
          <a:xfrm>
            <a:off x="2286000" y="5486400"/>
            <a:ext cx="4114800" cy="990600"/>
          </a:xfrm>
          <a:prstGeom prst="roundRect">
            <a:avLst/>
          </a:prstGeom>
          <a:solidFill>
            <a:srgbClr val="C39BE1">
              <a:alpha val="30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Values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2743200" y="3124200"/>
            <a:ext cx="6781800" cy="2230830"/>
            <a:chOff x="1676400" y="1447800"/>
            <a:chExt cx="8763000" cy="2882533"/>
          </a:xfrm>
        </p:grpSpPr>
        <p:sp>
          <p:nvSpPr>
            <p:cNvPr id="6" name="Rectangle 5"/>
            <p:cNvSpPr/>
            <p:nvPr/>
          </p:nvSpPr>
          <p:spPr>
            <a:xfrm>
              <a:off x="5105400" y="14478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 flipH="1">
              <a:off x="5410200" y="15240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Oval 7"/>
            <p:cNvSpPr/>
            <p:nvPr/>
          </p:nvSpPr>
          <p:spPr>
            <a:xfrm>
              <a:off x="6127260" y="16002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 rot="10800000" flipV="1">
              <a:off x="3657600" y="1905000"/>
              <a:ext cx="23622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19800" y="1905000"/>
              <a:ext cx="2286000" cy="381000"/>
            </a:xfrm>
            <a:prstGeom prst="line">
              <a:avLst/>
            </a:prstGeom>
            <a:ln w="28575">
              <a:solidFill>
                <a:srgbClr val="0066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 flipV="1">
              <a:off x="7239000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305800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590801" y="2819400"/>
              <a:ext cx="10668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57601" y="2819400"/>
              <a:ext cx="1219200" cy="381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324600" y="15005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Rectangle 49"/>
            <p:cNvSpPr/>
            <p:nvPr/>
          </p:nvSpPr>
          <p:spPr>
            <a:xfrm>
              <a:off x="27432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>
              <a:off x="2774460" y="24227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2" name="Oval 51"/>
            <p:cNvSpPr/>
            <p:nvPr/>
          </p:nvSpPr>
          <p:spPr>
            <a:xfrm>
              <a:off x="37650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624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53"/>
            <p:cNvSpPr/>
            <p:nvPr/>
          </p:nvSpPr>
          <p:spPr>
            <a:xfrm>
              <a:off x="7391400" y="23622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5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 flipH="1">
              <a:off x="8001000" y="24384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Oval 55"/>
            <p:cNvSpPr/>
            <p:nvPr/>
          </p:nvSpPr>
          <p:spPr>
            <a:xfrm>
              <a:off x="8413260" y="25146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610600" y="24149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8" name="Rectangle 57"/>
            <p:cNvSpPr/>
            <p:nvPr/>
          </p:nvSpPr>
          <p:spPr>
            <a:xfrm>
              <a:off x="1676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59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>
              <a:off x="1707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0" name="Oval 59"/>
            <p:cNvSpPr/>
            <p:nvPr/>
          </p:nvSpPr>
          <p:spPr>
            <a:xfrm>
              <a:off x="2698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908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Rectangle 61"/>
            <p:cNvSpPr/>
            <p:nvPr/>
          </p:nvSpPr>
          <p:spPr>
            <a:xfrm>
              <a:off x="39624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3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>
              <a:off x="3993660" y="333717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Oval 63"/>
            <p:cNvSpPr/>
            <p:nvPr/>
          </p:nvSpPr>
          <p:spPr>
            <a:xfrm>
              <a:off x="49842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5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253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Rectangle 65"/>
            <p:cNvSpPr/>
            <p:nvPr/>
          </p:nvSpPr>
          <p:spPr>
            <a:xfrm>
              <a:off x="6324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7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 flipH="1">
              <a:off x="6934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Oval 67"/>
            <p:cNvSpPr/>
            <p:nvPr/>
          </p:nvSpPr>
          <p:spPr>
            <a:xfrm>
              <a:off x="7346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6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39000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0" name="Rectangle 69"/>
            <p:cNvSpPr/>
            <p:nvPr/>
          </p:nvSpPr>
          <p:spPr>
            <a:xfrm>
              <a:off x="8610600" y="3276600"/>
              <a:ext cx="1828800" cy="381000"/>
            </a:xfrm>
            <a:prstGeom prst="rect">
              <a:avLst/>
            </a:prstGeom>
            <a:solidFill>
              <a:schemeClr val="tx1"/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1" name="Picture 3" descr="\\.host\Shared Folders\Shared with PC\images\Pacman_stuck_minimax.png"/>
            <p:cNvPicPr>
              <a:picLocks noChangeAspect="1" noChangeArrowheads="1"/>
            </p:cNvPicPr>
            <p:nvPr/>
          </p:nvPicPr>
          <p:blipFill>
            <a:blip r:embed="rId1" cstate="print"/>
            <a:srcRect l="38135" t="16438" r="44067" b="58904"/>
            <a:stretch>
              <a:fillRect/>
            </a:stretch>
          </p:blipFill>
          <p:spPr bwMode="auto">
            <a:xfrm flipH="1">
              <a:off x="9220200" y="3352800"/>
              <a:ext cx="304800" cy="261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Oval 71"/>
            <p:cNvSpPr/>
            <p:nvPr/>
          </p:nvSpPr>
          <p:spPr>
            <a:xfrm>
              <a:off x="9632460" y="3429000"/>
              <a:ext cx="76200" cy="762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073573" y="3329355"/>
              <a:ext cx="289627" cy="2735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7" name="TextBox 76"/>
            <p:cNvSpPr txBox="1"/>
            <p:nvPr/>
          </p:nvSpPr>
          <p:spPr>
            <a:xfrm>
              <a:off x="9207357" y="3733800"/>
              <a:ext cx="838200" cy="59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</a:rPr>
                <a:t>+8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894816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</a:rPr>
                <a:t>-10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630220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</a:rPr>
                <a:t>-5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267164" y="3733800"/>
              <a:ext cx="838200" cy="461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</a:rPr>
                <a:t>-8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</p:grpSp>
      <p:sp>
        <p:nvSpPr>
          <p:cNvPr id="86" name="Right Arrow 85"/>
          <p:cNvSpPr/>
          <p:nvPr/>
        </p:nvSpPr>
        <p:spPr>
          <a:xfrm rot="1943663">
            <a:off x="4045804" y="2305478"/>
            <a:ext cx="1706429" cy="304800"/>
          </a:xfrm>
          <a:prstGeom prst="rightArrow">
            <a:avLst/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 rot="8255959">
            <a:off x="8148387" y="2949051"/>
            <a:ext cx="1406806" cy="304800"/>
          </a:xfrm>
          <a:prstGeom prst="rightArrow">
            <a:avLst/>
          </a:prstGeom>
          <a:solidFill>
            <a:srgbClr val="FF9999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004592" y="3733800"/>
            <a:ext cx="500608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anose="020F0502020204030204" pitchFamily="34" charset="0"/>
              </a:rPr>
              <a:t>-8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437906" y="3733800"/>
            <a:ext cx="648694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anose="020F0502020204030204" pitchFamily="34" charset="0"/>
              </a:rPr>
              <a:t>-10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804575" y="2995511"/>
            <a:ext cx="529425" cy="461665"/>
          </a:xfrm>
          <a:prstGeom prst="rect">
            <a:avLst/>
          </a:prstGeom>
          <a:solidFill>
            <a:srgbClr val="3366FF"/>
          </a:solidFill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latin typeface="Calibri" panose="020F0502020204030204" pitchFamily="34" charset="0"/>
              </a:rPr>
              <a:t>-8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3" name="Right Arrow 2"/>
          <p:cNvSpPr/>
          <p:nvPr/>
        </p:nvSpPr>
        <p:spPr>
          <a:xfrm rot="10313695">
            <a:off x="4936841" y="3426482"/>
            <a:ext cx="1066800" cy="304800"/>
          </a:xfrm>
          <a:prstGeom prst="rightArrow">
            <a:avLst/>
          </a:prstGeom>
          <a:solidFill>
            <a:srgbClr val="3366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/>
          <p:cNvGrpSpPr/>
          <p:nvPr/>
        </p:nvGrpSpPr>
        <p:grpSpPr>
          <a:xfrm>
            <a:off x="457200" y="1295400"/>
            <a:ext cx="4648200" cy="993577"/>
            <a:chOff x="8534400" y="1447800"/>
            <a:chExt cx="4648200" cy="993577"/>
          </a:xfrm>
        </p:grpSpPr>
        <p:sp>
          <p:nvSpPr>
            <p:cNvPr id="88" name="TextBox 87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00FF"/>
                  </a:solidFill>
                  <a:latin typeface="Calibri" panose="020F0502020204030204" pitchFamily="34" charset="0"/>
                </a:rPr>
                <a:t>MAX nodes: under Agent’s control</a:t>
              </a:r>
              <a:endParaRPr lang="en-US" sz="2400" dirty="0">
                <a:solidFill>
                  <a:srgbClr val="0000FF"/>
                </a:solidFill>
                <a:latin typeface="Calibri" panose="020F0502020204030204" pitchFamily="34" charset="0"/>
              </a:endParaRP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) =      max      </a:t>
              </a:r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)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 panose="05050102010706020507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  <a:endParaRPr lang="en-US" sz="1400" dirty="0">
                <a:solidFill>
                  <a:srgbClr val="D303CA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4800600" y="5486400"/>
            <a:ext cx="2819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Terminal States:</a:t>
            </a:r>
            <a:endParaRPr lang="en-US" sz="2400" dirty="0">
              <a:latin typeface="Calibri" panose="020F0502020204030204" pitchFamily="34" charset="0"/>
            </a:endParaRPr>
          </a:p>
          <a:p>
            <a:r>
              <a:rPr lang="en-US" sz="2400" i="1" dirty="0">
                <a:solidFill>
                  <a:srgbClr val="D303CA"/>
                </a:solidFill>
                <a:latin typeface="Calibri" panose="020F0502020204030204" pitchFamily="34" charset="0"/>
              </a:rPr>
              <a:t>V</a:t>
            </a:r>
            <a:r>
              <a:rPr lang="en-US" sz="2400" dirty="0">
                <a:solidFill>
                  <a:srgbClr val="D303CA"/>
                </a:solidFill>
                <a:latin typeface="Calibri" panose="020F0502020204030204" pitchFamily="34" charset="0"/>
              </a:rPr>
              <a:t>(</a:t>
            </a:r>
            <a:r>
              <a:rPr lang="en-US" sz="2400" i="1" dirty="0">
                <a:solidFill>
                  <a:srgbClr val="D303CA"/>
                </a:solidFill>
                <a:latin typeface="Calibri" panose="020F0502020204030204" pitchFamily="34" charset="0"/>
              </a:rPr>
              <a:t>s</a:t>
            </a:r>
            <a:r>
              <a:rPr lang="en-US" sz="2400" dirty="0">
                <a:solidFill>
                  <a:srgbClr val="D303CA"/>
                </a:solidFill>
                <a:latin typeface="Calibri" panose="020F0502020204030204" pitchFamily="34" charset="0"/>
              </a:rPr>
              <a:t>) = </a:t>
            </a:r>
            <a:r>
              <a:rPr lang="en-US" sz="2400" dirty="0">
                <a:latin typeface="Calibri" panose="020F0502020204030204" pitchFamily="34" charset="0"/>
              </a:rPr>
              <a:t>known</a:t>
            </a:r>
            <a:endParaRPr lang="en-US" sz="2400" dirty="0">
              <a:latin typeface="Calibri" panose="020F0502020204030204" pitchFamily="34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>
            <a:off x="7010400" y="1295400"/>
            <a:ext cx="5181600" cy="993577"/>
            <a:chOff x="8534400" y="1447800"/>
            <a:chExt cx="4648200" cy="993577"/>
          </a:xfrm>
        </p:grpSpPr>
        <p:sp>
          <p:nvSpPr>
            <p:cNvPr id="95" name="TextBox 94"/>
            <p:cNvSpPr txBox="1"/>
            <p:nvPr/>
          </p:nvSpPr>
          <p:spPr>
            <a:xfrm>
              <a:off x="8534400" y="1447800"/>
              <a:ext cx="4648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MIN nodes: under Opponent’s control</a:t>
              </a:r>
              <a:endParaRPr lang="en-US" sz="24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  <a:p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s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) =      min      </a:t>
              </a:r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V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(</a:t>
              </a:r>
              <a:r>
                <a:rPr lang="en-US" sz="2400" i="1" dirty="0">
                  <a:solidFill>
                    <a:srgbClr val="D303CA"/>
                  </a:solidFill>
                  <a:latin typeface="Calibri" panose="020F0502020204030204" pitchFamily="34" charset="0"/>
                </a:rPr>
                <a:t>s’</a:t>
              </a:r>
              <a:r>
                <a:rPr lang="en-US" sz="2400" dirty="0">
                  <a:solidFill>
                    <a:srgbClr val="D303CA"/>
                  </a:solidFill>
                  <a:latin typeface="Calibri" panose="020F0502020204030204" pitchFamily="34" charset="0"/>
                </a:rPr>
                <a:t>)</a:t>
              </a:r>
              <a:endParaRPr lang="en-US" sz="2400" dirty="0">
                <a:latin typeface="Calibri" panose="020F0502020204030204" pitchFamily="34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348991" y="2133600"/>
              <a:ext cx="1700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’ </a:t>
              </a:r>
              <a:r>
                <a:rPr lang="en-US" sz="1400" dirty="0">
                  <a:solidFill>
                    <a:srgbClr val="D303CA"/>
                  </a:solidFill>
                  <a:sym typeface="Symbol" panose="05050102010706020507"/>
                </a:rPr>
                <a:t></a:t>
              </a:r>
              <a:r>
                <a:rPr lang="en-US" sz="1400" dirty="0">
                  <a:solidFill>
                    <a:srgbClr val="D303CA"/>
                  </a:solidFill>
                </a:rPr>
                <a:t>  successors(</a:t>
              </a:r>
              <a:r>
                <a:rPr lang="en-US" sz="1400" i="1" dirty="0">
                  <a:solidFill>
                    <a:srgbClr val="D303CA"/>
                  </a:solidFill>
                </a:rPr>
                <a:t>s</a:t>
              </a:r>
              <a:r>
                <a:rPr lang="en-US" sz="1400" dirty="0">
                  <a:solidFill>
                    <a:srgbClr val="D303CA"/>
                  </a:solidFill>
                </a:rPr>
                <a:t>)</a:t>
              </a:r>
              <a:endParaRPr lang="en-US" sz="1400" dirty="0">
                <a:solidFill>
                  <a:srgbClr val="D303CA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0" grpId="0" animBg="1"/>
      <p:bldP spid="74" grpId="0" animBg="1"/>
      <p:bldP spid="75" grpId="0" animBg="1"/>
      <p:bldP spid="76" grpId="0" animBg="1"/>
      <p:bldP spid="3" grpId="0" animBg="1"/>
      <p:bldP spid="9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action leading to state with best </a:t>
            </a:r>
            <a:r>
              <a:rPr lang="en-US" b="1" i="1" dirty="0"/>
              <a:t>minimax value</a:t>
            </a:r>
            <a:endParaRPr lang="en-US" b="1" i="1" dirty="0"/>
          </a:p>
          <a:p>
            <a:r>
              <a:rPr lang="en-US" dirty="0"/>
              <a:t>Assumes all future moves will be optimal</a:t>
            </a:r>
            <a:endParaRPr lang="en-US" dirty="0"/>
          </a:p>
          <a:p>
            <a:r>
              <a:rPr lang="en-US" dirty="0"/>
              <a:t>=&gt; rational against a rational player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4400" y="37338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/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marL="342900" indent="-342900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Utility(s)</a:t>
              </a:r>
              <a:endParaRPr lang="en-US" sz="2400" kern="0" dirty="0"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 panose="020F0502020204030204"/>
                  <a:cs typeface="Calibri" panose="020F0502020204030204"/>
                </a:rPr>
                <a:t>MAX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 panose="020F0502020204030204"/>
                  <a:cs typeface="Calibri" panose="020F0502020204030204"/>
                </a:rPr>
                <a:t>max</a:t>
              </a:r>
              <a:r>
                <a:rPr lang="en-US" sz="2400" kern="0" baseline="-25000" dirty="0" err="1">
                  <a:latin typeface="Calibri" panose="020F0502020204030204"/>
                  <a:cs typeface="Calibri" panose="020F0502020204030204"/>
                </a:rPr>
                <a:t>a</a:t>
              </a:r>
              <a:r>
                <a:rPr lang="en-US" sz="2400" kern="0" baseline="-25000" dirty="0">
                  <a:latin typeface="Calibri" panose="020F0502020204030204"/>
                  <a:cs typeface="Calibri" panose="020F0502020204030204"/>
                </a:rPr>
                <a:t>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))</a:t>
              </a: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 panose="020F0502020204030204"/>
                  <a:cs typeface="Calibri" panose="020F0502020204030204"/>
                </a:rPr>
                <a:t>MIN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 panose="020F0502020204030204"/>
                  <a:cs typeface="Calibri" panose="020F0502020204030204"/>
                </a:rPr>
                <a:t>min</a:t>
              </a:r>
              <a:r>
                <a:rPr lang="en-US" sz="2400" kern="0" baseline="-25000" dirty="0">
                  <a:latin typeface="Calibri" panose="020F0502020204030204"/>
                  <a:cs typeface="Calibri" panose="020F0502020204030204"/>
                </a:rPr>
                <a:t>a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))</a:t>
              </a: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5240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/>
          <p:nvPr/>
        </p:nvSpPr>
        <p:spPr bwMode="auto">
          <a:xfrm>
            <a:off x="2514600" y="1600200"/>
            <a:ext cx="6629400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minimax-decision(s)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 panose="020F0502020204030204"/>
                <a:cs typeface="Calibri" panose="020F0502020204030204"/>
              </a:rPr>
              <a:t>returns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 action</a:t>
            </a:r>
            <a:endParaRPr lang="en-US" sz="2400" kern="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sz="2400" kern="0" dirty="0">
                <a:latin typeface="Calibri" panose="020F0502020204030204"/>
                <a:cs typeface="Calibri" panose="020F0502020204030204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 panose="020F0502020204030204"/>
                <a:cs typeface="Calibri" panose="020F0502020204030204"/>
              </a:rPr>
              <a:t>return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) with the highest       </a:t>
            </a:r>
            <a:r>
              <a:rPr lang="en-US" sz="2400" kern="0" dirty="0" err="1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minimax_value</a:t>
            </a:r>
            <a:r>
              <a: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(Result(</a:t>
            </a:r>
            <a:r>
              <a:rPr lang="en-US" sz="2400" kern="0" dirty="0" err="1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))</a:t>
            </a:r>
            <a:endParaRPr lang="en-US" sz="2400" kern="0" dirty="0">
              <a:solidFill>
                <a:srgbClr val="9B01FF"/>
              </a:solidFill>
              <a:latin typeface="Calibri" panose="020F0502020204030204"/>
              <a:cs typeface="Calibri" panose="020F0502020204030204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 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3235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  <a:endParaRPr lang="en-US" sz="24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</a:t>
            </a:r>
            <a:r>
              <a:rPr lang="en-US" sz="2000" b="1" i="1" dirty="0" err="1">
                <a:solidFill>
                  <a:srgbClr val="FF0000"/>
                </a:solidFill>
              </a:rPr>
              <a:t>tuples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  <a:endParaRPr lang="en-US" sz="2000" b="1" i="1" dirty="0">
              <a:solidFill>
                <a:srgbClr val="0000FF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  <a:endParaRPr lang="en-US" sz="2000" dirty="0"/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  <a:endParaRPr lang="en-US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1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6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7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9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9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8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8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1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9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9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7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7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2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8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7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7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1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7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7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2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8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1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7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7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2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1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10025" y="1470461"/>
            <a:ext cx="4918972" cy="454933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9236"/>
            <a:ext cx="5918200" cy="4729164"/>
          </a:xfrm>
        </p:spPr>
        <p:txBody>
          <a:bodyPr/>
          <a:lstStyle/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How efficient is minimax?</a:t>
            </a:r>
            <a:endParaRPr lang="en-US" sz="2800" dirty="0">
              <a:solidFill>
                <a:srgbClr val="333399"/>
              </a:solidFill>
            </a:endParaRPr>
          </a:p>
          <a:p>
            <a:pPr lvl="1">
              <a:lnSpc>
                <a:spcPct val="90000"/>
              </a:lnSpc>
              <a:buClr>
                <a:srgbClr val="333399"/>
              </a:buClr>
            </a:pPr>
            <a:r>
              <a:rPr lang="en-US" sz="2400" dirty="0"/>
              <a:t>Just like (exhaustive) DFS</a:t>
            </a:r>
            <a:endParaRPr lang="en-US" sz="2400" dirty="0"/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Time: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</a:t>
            </a:r>
            <a:r>
              <a:rPr lang="en-US" sz="2400" baseline="30000" dirty="0" err="1">
                <a:solidFill>
                  <a:srgbClr val="000000"/>
                </a:solidFill>
                <a:ea typeface="+mn-ea"/>
                <a:cs typeface="+mn-cs"/>
              </a:rPr>
              <a:t>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  <a:endParaRPr lang="en-US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 lvl="1"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Space: O(</a:t>
            </a:r>
            <a:r>
              <a:rPr lang="en-US" sz="2400" dirty="0" err="1">
                <a:solidFill>
                  <a:srgbClr val="000000"/>
                </a:solidFill>
                <a:ea typeface="+mn-ea"/>
                <a:cs typeface="+mn-cs"/>
              </a:rPr>
              <a:t>bm</a:t>
            </a: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)</a:t>
            </a:r>
            <a:endParaRPr lang="en-US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endParaRPr lang="en-US" sz="2800" dirty="0">
              <a:solidFill>
                <a:srgbClr val="333399"/>
              </a:solidFill>
            </a:endParaRPr>
          </a:p>
          <a:p>
            <a:pPr lvl="0">
              <a:lnSpc>
                <a:spcPct val="90000"/>
              </a:lnSpc>
              <a:buClr>
                <a:srgbClr val="333399"/>
              </a:buClr>
            </a:pPr>
            <a:r>
              <a:rPr lang="en-US" sz="2800" dirty="0">
                <a:solidFill>
                  <a:srgbClr val="333399"/>
                </a:solidFill>
              </a:rPr>
              <a:t>Example: For </a:t>
            </a:r>
            <a:r>
              <a:rPr lang="en-US" sz="2800" kern="1200" dirty="0">
                <a:solidFill>
                  <a:srgbClr val="333399"/>
                </a:solidFill>
              </a:rPr>
              <a:t>chess, b </a:t>
            </a:r>
            <a:r>
              <a:rPr lang="en-US" sz="2800" kern="1200" dirty="0">
                <a:solidFill>
                  <a:srgbClr val="333399"/>
                </a:solidFill>
                <a:sym typeface="Symbol" panose="05050102010706020507" pitchFamily="18" charset="2"/>
              </a:rPr>
              <a:t> 35, m  100</a:t>
            </a:r>
            <a:endParaRPr lang="en-US" sz="2800" dirty="0">
              <a:solidFill>
                <a:srgbClr val="333399"/>
              </a:solidFill>
            </a:endParaRPr>
          </a:p>
          <a:p>
            <a:pPr marL="800100" lvl="1" indent="-342900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Exact solution is completely infeasible</a:t>
            </a:r>
            <a:endParaRPr lang="en-US" sz="2400" dirty="0">
              <a:solidFill>
                <a:srgbClr val="000000"/>
              </a:solidFill>
              <a:ea typeface="+mn-ea"/>
              <a:cs typeface="+mn-cs"/>
            </a:endParaRPr>
          </a:p>
          <a:p>
            <a:pPr marL="800100" lvl="1" indent="-342900">
              <a:lnSpc>
                <a:spcPct val="90000"/>
              </a:lnSpc>
              <a:buClrTx/>
            </a:pPr>
            <a:r>
              <a:rPr lang="en-US" sz="2400" dirty="0">
                <a:solidFill>
                  <a:srgbClr val="000000"/>
                </a:solidFill>
                <a:ea typeface="+mn-ea"/>
                <a:cs typeface="+mn-cs"/>
              </a:rPr>
              <a:t>Humans can’t do this either, so how do we play chess?</a:t>
            </a:r>
            <a:endParaRPr lang="en-US" sz="2400" dirty="0">
              <a:solidFill>
                <a:srgbClr val="000000"/>
              </a:solidFill>
              <a:ea typeface="+mn-ea"/>
              <a:cs typeface="+mn-cs"/>
            </a:endParaRPr>
          </a:p>
          <a:p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9400" y="1448322"/>
            <a:ext cx="6723063" cy="441855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Tree Pruning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anose="05050102010706020507" pitchFamily="18" charset="2"/>
              </a:rPr>
              <a:t>Minimax Example</a:t>
            </a:r>
            <a:endParaRPr lang="en-US" dirty="0">
              <a:sym typeface="Symbol" panose="05050102010706020507" pitchFamily="18" charset="2"/>
            </a:endParaRP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/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  <a:solidFill>
            <a:srgbClr val="C198E0"/>
          </a:solidFill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  <a:endParaRPr lang="en-US" dirty="0"/>
            </a:p>
          </p:txBody>
        </p:sp>
      </p:grpSp>
      <p:grpSp>
        <p:nvGrpSpPr>
          <p:cNvPr id="3" name="Group 61"/>
          <p:cNvGrpSpPr/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  <a:solidFill>
            <a:srgbClr val="C198E0"/>
          </a:solidFill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8</a:t>
              </a:r>
              <a:endParaRPr lang="en-US" dirty="0"/>
            </a:p>
          </p:txBody>
        </p:sp>
      </p:grpSp>
      <p:grpSp>
        <p:nvGrpSpPr>
          <p:cNvPr id="4" name="Group 64"/>
          <p:cNvGrpSpPr/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  <a:endParaRPr lang="en-US"/>
            </a:p>
          </p:txBody>
        </p:sp>
      </p:grpSp>
      <p:grpSp>
        <p:nvGrpSpPr>
          <p:cNvPr id="5" name="Group 65"/>
          <p:cNvGrpSpPr/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5833" y="2514600"/>
            <a:ext cx="3302000" cy="1250950"/>
            <a:chOff x="2645833" y="2514600"/>
            <a:chExt cx="3302000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</p:spPr>
      </p:cxnSp>
      <p:grpSp>
        <p:nvGrpSpPr>
          <p:cNvPr id="14" name="Group 13"/>
          <p:cNvGrpSpPr/>
          <p:nvPr/>
        </p:nvGrpSpPr>
        <p:grpSpPr>
          <a:xfrm>
            <a:off x="5693833" y="2514603"/>
            <a:ext cx="508000" cy="1235075"/>
            <a:chOff x="5693833" y="2514603"/>
            <a:chExt cx="508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</p:grpSp>
      <p:grpSp>
        <p:nvGrpSpPr>
          <p:cNvPr id="8" name="Group 58"/>
          <p:cNvGrpSpPr/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  <a:solidFill>
            <a:srgbClr val="C198E0"/>
          </a:solidFill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  <a:endParaRPr lang="en-US"/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</a:ln>
          </p:spPr>
        </p:cxnSp>
      </p:grpSp>
      <p:grpSp>
        <p:nvGrpSpPr>
          <p:cNvPr id="10" name="Group 60"/>
          <p:cNvGrpSpPr/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  <a:solidFill>
            <a:srgbClr val="C198E0"/>
          </a:solidFill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  <a:endParaRPr lang="en-US"/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</a:ln>
          </p:spPr>
        </p:cxnSp>
      </p:grpSp>
      <p:grpSp>
        <p:nvGrpSpPr>
          <p:cNvPr id="11" name="Group 64"/>
          <p:cNvGrpSpPr/>
          <p:nvPr/>
        </p:nvGrpSpPr>
        <p:grpSpPr bwMode="auto">
          <a:xfrm>
            <a:off x="5689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60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61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4</a:t>
              </a:r>
              <a:endParaRPr lang="en-US"/>
            </a:p>
          </p:txBody>
        </p:sp>
      </p:grpSp>
      <p:grpSp>
        <p:nvGrpSpPr>
          <p:cNvPr id="12" name="Group 65"/>
          <p:cNvGrpSpPr/>
          <p:nvPr/>
        </p:nvGrpSpPr>
        <p:grpSpPr bwMode="auto">
          <a:xfrm>
            <a:off x="5945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58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59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6</a:t>
              </a:r>
              <a:endParaRPr lang="en-US"/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250142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3</a:t>
            </a:r>
            <a:endParaRPr lang="en-US" sz="24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57800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2</a:t>
            </a:r>
            <a:endParaRPr lang="en-US" sz="24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46142" y="3272135"/>
            <a:ext cx="34065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2</a:t>
            </a:r>
            <a:endParaRPr lang="en-US" sz="24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34000" y="19767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lang="en-US" sz="2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9" name="Group 61"/>
          <p:cNvGrpSpPr/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7" grpId="0"/>
      <p:bldP spid="48" grpId="0"/>
      <p:bldP spid="49" grpId="0" animBg="1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sym typeface="Symbol" panose="05050102010706020507" pitchFamily="18" charset="2"/>
              </a:rPr>
              <a:t>Alpha-Beta Example</a:t>
            </a:r>
            <a:endParaRPr lang="en-US" dirty="0">
              <a:sym typeface="Symbol" panose="05050102010706020507" pitchFamily="18" charset="2"/>
            </a:endParaRPr>
          </a:p>
        </p:txBody>
      </p:sp>
      <p:sp>
        <p:nvSpPr>
          <p:cNvPr id="14339" name="AutoShape 4"/>
          <p:cNvSpPr>
            <a:spLocks noChangeArrowheads="1"/>
          </p:cNvSpPr>
          <p:nvPr/>
        </p:nvSpPr>
        <p:spPr bwMode="auto">
          <a:xfrm>
            <a:off x="5693833" y="2209800"/>
            <a:ext cx="508000" cy="304800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60"/>
          <p:cNvGrpSpPr/>
          <p:nvPr/>
        </p:nvGrpSpPr>
        <p:grpSpPr bwMode="auto">
          <a:xfrm>
            <a:off x="2641600" y="3765550"/>
            <a:ext cx="508000" cy="1187450"/>
            <a:chOff x="1981200" y="3765550"/>
            <a:chExt cx="381000" cy="1187450"/>
          </a:xfrm>
          <a:solidFill>
            <a:srgbClr val="C198E0"/>
          </a:solidFill>
        </p:grpSpPr>
        <p:cxnSp>
          <p:nvCxnSpPr>
            <p:cNvPr id="14382" name="AutoShape 13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83" name="Rectangle 7"/>
            <p:cNvSpPr>
              <a:spLocks noChangeArrowheads="1"/>
            </p:cNvSpPr>
            <p:nvPr/>
          </p:nvSpPr>
          <p:spPr bwMode="auto">
            <a:xfrm>
              <a:off x="198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12</a:t>
              </a:r>
              <a:endParaRPr lang="en-US" dirty="0"/>
            </a:p>
          </p:txBody>
        </p:sp>
      </p:grpSp>
      <p:grpSp>
        <p:nvGrpSpPr>
          <p:cNvPr id="3" name="Group 61"/>
          <p:cNvGrpSpPr/>
          <p:nvPr/>
        </p:nvGrpSpPr>
        <p:grpSpPr bwMode="auto">
          <a:xfrm>
            <a:off x="2897717" y="3765550"/>
            <a:ext cx="1267883" cy="1187450"/>
            <a:chOff x="2173288" y="3765550"/>
            <a:chExt cx="950912" cy="1187450"/>
          </a:xfrm>
          <a:solidFill>
            <a:srgbClr val="C198E0"/>
          </a:solidFill>
        </p:grpSpPr>
        <p:cxnSp>
          <p:nvCxnSpPr>
            <p:cNvPr id="14380" name="AutoShape 17"/>
            <p:cNvCxnSpPr>
              <a:cxnSpLocks noChangeShapeType="1"/>
              <a:stCxn id="14374" idx="0"/>
            </p:cNvCxnSpPr>
            <p:nvPr/>
          </p:nvCxnSpPr>
          <p:spPr bwMode="auto">
            <a:xfrm>
              <a:off x="2173288" y="3765550"/>
              <a:ext cx="763586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81" name="Rectangle 7"/>
            <p:cNvSpPr>
              <a:spLocks noChangeArrowheads="1"/>
            </p:cNvSpPr>
            <p:nvPr/>
          </p:nvSpPr>
          <p:spPr bwMode="auto">
            <a:xfrm>
              <a:off x="274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/>
                <a:t>8</a:t>
              </a:r>
              <a:endParaRPr lang="en-US" dirty="0"/>
            </a:p>
          </p:txBody>
        </p:sp>
      </p:grpSp>
      <p:grpSp>
        <p:nvGrpSpPr>
          <p:cNvPr id="4" name="Group 64"/>
          <p:cNvGrpSpPr/>
          <p:nvPr/>
        </p:nvGrpSpPr>
        <p:grpSpPr bwMode="auto">
          <a:xfrm>
            <a:off x="8737600" y="3765550"/>
            <a:ext cx="508000" cy="1187450"/>
            <a:chOff x="6553200" y="3765550"/>
            <a:chExt cx="381000" cy="1187450"/>
          </a:xfrm>
          <a:solidFill>
            <a:srgbClr val="C198E0"/>
          </a:solidFill>
        </p:grpSpPr>
        <p:cxnSp>
          <p:nvCxnSpPr>
            <p:cNvPr id="14378" name="AutoShape 33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1588" cy="806450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79" name="Rectangle 7"/>
            <p:cNvSpPr>
              <a:spLocks noChangeArrowheads="1"/>
            </p:cNvSpPr>
            <p:nvPr/>
          </p:nvSpPr>
          <p:spPr bwMode="auto">
            <a:xfrm>
              <a:off x="6553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5</a:t>
              </a:r>
              <a:endParaRPr lang="en-US"/>
            </a:p>
          </p:txBody>
        </p:sp>
      </p:grpSp>
      <p:grpSp>
        <p:nvGrpSpPr>
          <p:cNvPr id="5" name="Group 65"/>
          <p:cNvGrpSpPr/>
          <p:nvPr/>
        </p:nvGrpSpPr>
        <p:grpSpPr bwMode="auto">
          <a:xfrm>
            <a:off x="8993717" y="3765550"/>
            <a:ext cx="1267883" cy="1187450"/>
            <a:chOff x="6745288" y="3765550"/>
            <a:chExt cx="950912" cy="1187450"/>
          </a:xfrm>
          <a:solidFill>
            <a:srgbClr val="C198E0"/>
          </a:solidFill>
        </p:grpSpPr>
        <p:cxnSp>
          <p:nvCxnSpPr>
            <p:cNvPr id="14376" name="AutoShape 37"/>
            <p:cNvCxnSpPr>
              <a:cxnSpLocks noChangeShapeType="1"/>
            </p:cNvCxnSpPr>
            <p:nvPr/>
          </p:nvCxnSpPr>
          <p:spPr bwMode="auto">
            <a:xfrm>
              <a:off x="6745288" y="3765550"/>
              <a:ext cx="763587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77" name="Rectangle 7"/>
            <p:cNvSpPr>
              <a:spLocks noChangeArrowheads="1"/>
            </p:cNvSpPr>
            <p:nvPr/>
          </p:nvSpPr>
          <p:spPr bwMode="auto">
            <a:xfrm>
              <a:off x="731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645833" y="2514600"/>
            <a:ext cx="3302000" cy="1250950"/>
            <a:chOff x="2645833" y="2514600"/>
            <a:chExt cx="3302000" cy="1250950"/>
          </a:xfrm>
        </p:grpSpPr>
        <p:sp>
          <p:nvSpPr>
            <p:cNvPr id="14374" name="AutoShape 6"/>
            <p:cNvSpPr>
              <a:spLocks noChangeArrowheads="1"/>
            </p:cNvSpPr>
            <p:nvPr/>
          </p:nvSpPr>
          <p:spPr bwMode="auto">
            <a:xfrm flipV="1">
              <a:off x="2645833" y="3460750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5" name="AutoShape 7"/>
            <p:cNvCxnSpPr>
              <a:cxnSpLocks noChangeShapeType="1"/>
              <a:stCxn id="14339" idx="3"/>
              <a:endCxn id="14374" idx="3"/>
            </p:cNvCxnSpPr>
            <p:nvPr/>
          </p:nvCxnSpPr>
          <p:spPr bwMode="auto">
            <a:xfrm flipH="1">
              <a:off x="2897717" y="2514600"/>
              <a:ext cx="3050116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</p:grpSp>
      <p:cxnSp>
        <p:nvCxnSpPr>
          <p:cNvPr id="28720" name="AutoShape 9"/>
          <p:cNvCxnSpPr>
            <a:cxnSpLocks noChangeShapeType="1"/>
            <a:stCxn id="14374" idx="0"/>
          </p:cNvCxnSpPr>
          <p:nvPr/>
        </p:nvCxnSpPr>
        <p:spPr bwMode="auto">
          <a:xfrm flipH="1">
            <a:off x="1883835" y="3765553"/>
            <a:ext cx="1013884" cy="8223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51" name="Rectangle 7"/>
          <p:cNvSpPr>
            <a:spLocks noChangeArrowheads="1"/>
          </p:cNvSpPr>
          <p:nvPr/>
        </p:nvSpPr>
        <p:spPr bwMode="auto">
          <a:xfrm>
            <a:off x="1625600" y="4648200"/>
            <a:ext cx="508000" cy="304800"/>
          </a:xfrm>
          <a:prstGeom prst="rect">
            <a:avLst/>
          </a:prstGeom>
          <a:solidFill>
            <a:srgbClr val="C198E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/>
              <a:t>3</a:t>
            </a:r>
            <a:endParaRPr lang="en-US"/>
          </a:p>
        </p:txBody>
      </p:sp>
      <p:cxnSp>
        <p:nvCxnSpPr>
          <p:cNvPr id="67" name="AutoShape 21"/>
          <p:cNvCxnSpPr>
            <a:cxnSpLocks noChangeShapeType="1"/>
          </p:cNvCxnSpPr>
          <p:nvPr/>
        </p:nvCxnSpPr>
        <p:spPr bwMode="auto">
          <a:xfrm rot="5400000">
            <a:off x="5790143" y="2665943"/>
            <a:ext cx="304800" cy="211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</p:spPr>
      </p:cxnSp>
      <p:cxnSp>
        <p:nvCxnSpPr>
          <p:cNvPr id="70" name="AutoShape 21"/>
          <p:cNvCxnSpPr>
            <a:cxnSpLocks noChangeShapeType="1"/>
            <a:stCxn id="14339" idx="3"/>
          </p:cNvCxnSpPr>
          <p:nvPr/>
        </p:nvCxnSpPr>
        <p:spPr bwMode="auto">
          <a:xfrm rot="16200000" flipH="1">
            <a:off x="6212417" y="2250019"/>
            <a:ext cx="228600" cy="757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</p:spPr>
      </p:cxnSp>
      <p:cxnSp>
        <p:nvCxnSpPr>
          <p:cNvPr id="74" name="AutoShape 21"/>
          <p:cNvCxnSpPr>
            <a:cxnSpLocks noChangeShapeType="1"/>
          </p:cNvCxnSpPr>
          <p:nvPr/>
        </p:nvCxnSpPr>
        <p:spPr bwMode="auto">
          <a:xfrm rot="5400000">
            <a:off x="2744259" y="3913717"/>
            <a:ext cx="304800" cy="211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</p:spPr>
      </p:cxnSp>
      <p:cxnSp>
        <p:nvCxnSpPr>
          <p:cNvPr id="75" name="AutoShape 21"/>
          <p:cNvCxnSpPr>
            <a:cxnSpLocks noChangeShapeType="1"/>
            <a:stCxn id="14374" idx="0"/>
          </p:cNvCxnSpPr>
          <p:nvPr/>
        </p:nvCxnSpPr>
        <p:spPr bwMode="auto">
          <a:xfrm rot="16200000" flipH="1">
            <a:off x="2926292" y="3739091"/>
            <a:ext cx="196850" cy="24976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</p:spPr>
      </p:cxnSp>
      <p:grpSp>
        <p:nvGrpSpPr>
          <p:cNvPr id="14" name="Group 13"/>
          <p:cNvGrpSpPr/>
          <p:nvPr/>
        </p:nvGrpSpPr>
        <p:grpSpPr>
          <a:xfrm>
            <a:off x="5693833" y="2514603"/>
            <a:ext cx="508000" cy="1235075"/>
            <a:chOff x="5693833" y="2514603"/>
            <a:chExt cx="508000" cy="1235075"/>
          </a:xfrm>
        </p:grpSpPr>
        <p:sp>
          <p:nvSpPr>
            <p:cNvPr id="14372" name="AutoShape 20"/>
            <p:cNvSpPr>
              <a:spLocks noChangeArrowheads="1"/>
            </p:cNvSpPr>
            <p:nvPr/>
          </p:nvSpPr>
          <p:spPr bwMode="auto">
            <a:xfrm flipV="1">
              <a:off x="5693833" y="3444878"/>
              <a:ext cx="508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73" name="AutoShape 21"/>
            <p:cNvCxnSpPr>
              <a:cxnSpLocks noChangeShapeType="1"/>
              <a:stCxn id="14339" idx="3"/>
              <a:endCxn id="14372" idx="3"/>
            </p:cNvCxnSpPr>
            <p:nvPr/>
          </p:nvCxnSpPr>
          <p:spPr bwMode="auto">
            <a:xfrm flipH="1">
              <a:off x="5945717" y="2514603"/>
              <a:ext cx="2117" cy="930275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</p:grpSp>
      <p:grpSp>
        <p:nvGrpSpPr>
          <p:cNvPr id="8" name="Group 58"/>
          <p:cNvGrpSpPr/>
          <p:nvPr/>
        </p:nvGrpSpPr>
        <p:grpSpPr bwMode="auto">
          <a:xfrm>
            <a:off x="4673600" y="3762375"/>
            <a:ext cx="1524000" cy="1190625"/>
            <a:chOff x="3505200" y="3762375"/>
            <a:chExt cx="1142999" cy="1190625"/>
          </a:xfrm>
          <a:solidFill>
            <a:srgbClr val="C198E0"/>
          </a:solidFill>
        </p:grpSpPr>
        <p:cxnSp>
          <p:nvCxnSpPr>
            <p:cNvPr id="14368" name="AutoShape 23"/>
            <p:cNvCxnSpPr>
              <a:cxnSpLocks noChangeShapeType="1"/>
            </p:cNvCxnSpPr>
            <p:nvPr/>
          </p:nvCxnSpPr>
          <p:spPr bwMode="auto">
            <a:xfrm flipH="1">
              <a:off x="3698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69" name="Rectangle 7"/>
            <p:cNvSpPr>
              <a:spLocks noChangeArrowheads="1"/>
            </p:cNvSpPr>
            <p:nvPr/>
          </p:nvSpPr>
          <p:spPr bwMode="auto">
            <a:xfrm>
              <a:off x="3505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2</a:t>
              </a:r>
              <a:endParaRPr lang="en-US"/>
            </a:p>
          </p:txBody>
        </p:sp>
        <p:cxnSp>
          <p:nvCxnSpPr>
            <p:cNvPr id="14370" name="AutoShape 21"/>
            <p:cNvCxnSpPr>
              <a:cxnSpLocks noChangeShapeType="1"/>
            </p:cNvCxnSpPr>
            <p:nvPr/>
          </p:nvCxnSpPr>
          <p:spPr bwMode="auto">
            <a:xfrm rot="5400000">
              <a:off x="4306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</a:ln>
          </p:spPr>
        </p:cxnSp>
        <p:cxnSp>
          <p:nvCxnSpPr>
            <p:cNvPr id="14371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4456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</a:ln>
          </p:spPr>
        </p:cxnSp>
      </p:grpSp>
      <p:grpSp>
        <p:nvGrpSpPr>
          <p:cNvPr id="9" name="Group 61"/>
          <p:cNvGrpSpPr/>
          <p:nvPr/>
        </p:nvGrpSpPr>
        <p:grpSpPr bwMode="auto">
          <a:xfrm>
            <a:off x="5947833" y="2514600"/>
            <a:ext cx="3301998" cy="1250950"/>
            <a:chOff x="4460876" y="2514600"/>
            <a:chExt cx="2476499" cy="1250950"/>
          </a:xfrm>
        </p:grpSpPr>
        <p:sp>
          <p:nvSpPr>
            <p:cNvPr id="14366" name="AutoShape 26"/>
            <p:cNvSpPr>
              <a:spLocks noChangeArrowheads="1"/>
            </p:cNvSpPr>
            <p:nvPr/>
          </p:nvSpPr>
          <p:spPr bwMode="auto">
            <a:xfrm flipV="1">
              <a:off x="6556375" y="346075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4367" name="AutoShape 27"/>
            <p:cNvCxnSpPr>
              <a:cxnSpLocks noChangeShapeType="1"/>
              <a:stCxn id="14339" idx="3"/>
              <a:endCxn id="14366" idx="3"/>
            </p:cNvCxnSpPr>
            <p:nvPr/>
          </p:nvCxnSpPr>
          <p:spPr bwMode="auto">
            <a:xfrm>
              <a:off x="4460875" y="2514600"/>
              <a:ext cx="2284413" cy="946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</p:grpSp>
      <p:grpSp>
        <p:nvGrpSpPr>
          <p:cNvPr id="10" name="Group 60"/>
          <p:cNvGrpSpPr/>
          <p:nvPr/>
        </p:nvGrpSpPr>
        <p:grpSpPr bwMode="auto">
          <a:xfrm>
            <a:off x="7721600" y="3762375"/>
            <a:ext cx="1524000" cy="1190625"/>
            <a:chOff x="5791200" y="3762375"/>
            <a:chExt cx="1142999" cy="1190625"/>
          </a:xfrm>
          <a:solidFill>
            <a:srgbClr val="C198E0"/>
          </a:solidFill>
        </p:grpSpPr>
        <p:cxnSp>
          <p:nvCxnSpPr>
            <p:cNvPr id="14362" name="AutoShape 29"/>
            <p:cNvCxnSpPr>
              <a:cxnSpLocks noChangeShapeType="1"/>
            </p:cNvCxnSpPr>
            <p:nvPr/>
          </p:nvCxnSpPr>
          <p:spPr bwMode="auto">
            <a:xfrm flipH="1">
              <a:off x="5984875" y="3765550"/>
              <a:ext cx="760413" cy="822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14363" name="Rectangle 7"/>
            <p:cNvSpPr>
              <a:spLocks noChangeArrowheads="1"/>
            </p:cNvSpPr>
            <p:nvPr/>
          </p:nvSpPr>
          <p:spPr bwMode="auto">
            <a:xfrm>
              <a:off x="5791200" y="4648200"/>
              <a:ext cx="381000" cy="304800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/>
                <a:t>14</a:t>
              </a:r>
              <a:endParaRPr lang="en-US"/>
            </a:p>
          </p:txBody>
        </p:sp>
        <p:cxnSp>
          <p:nvCxnSpPr>
            <p:cNvPr id="14364" name="AutoShape 21"/>
            <p:cNvCxnSpPr>
              <a:cxnSpLocks noChangeShapeType="1"/>
            </p:cNvCxnSpPr>
            <p:nvPr/>
          </p:nvCxnSpPr>
          <p:spPr bwMode="auto">
            <a:xfrm rot="5400000">
              <a:off x="6592094" y="3913981"/>
              <a:ext cx="304800" cy="1588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</a:ln>
          </p:spPr>
        </p:cxnSp>
        <p:cxnSp>
          <p:nvCxnSpPr>
            <p:cNvPr id="14365" name="AutoShape 21"/>
            <p:cNvCxnSpPr>
              <a:cxnSpLocks noChangeShapeType="1"/>
            </p:cNvCxnSpPr>
            <p:nvPr/>
          </p:nvCxnSpPr>
          <p:spPr bwMode="auto">
            <a:xfrm rot="16200000" flipH="1">
              <a:off x="6742112" y="3770312"/>
              <a:ext cx="196850" cy="187325"/>
            </a:xfrm>
            <a:prstGeom prst="straightConnector1">
              <a:avLst/>
            </a:prstGeom>
            <a:grpFill/>
            <a:ln w="12700">
              <a:solidFill>
                <a:schemeClr val="tx1"/>
              </a:solidFill>
              <a:round/>
            </a:ln>
          </p:spPr>
        </p:cxnSp>
      </p:grpSp>
      <p:sp>
        <p:nvSpPr>
          <p:cNvPr id="6" name="TextBox 5"/>
          <p:cNvSpPr txBox="1"/>
          <p:nvPr/>
        </p:nvSpPr>
        <p:spPr>
          <a:xfrm>
            <a:off x="5257800" y="2895600"/>
            <a:ext cx="7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anose="05050102010706020507" pitchFamily="18" charset="2"/>
              </a:rPr>
              <a:t>α</a:t>
            </a:r>
            <a:r>
              <a:rPr lang="en-US" dirty="0"/>
              <a:t> =3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748345" y="2895600"/>
            <a:ext cx="71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anose="05050102010706020507" pitchFamily="18" charset="2"/>
              </a:rPr>
              <a:t>α</a:t>
            </a:r>
            <a:r>
              <a:rPr lang="en-US" dirty="0"/>
              <a:t> =3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66800" y="1295400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 panose="05050102010706020507" pitchFamily="18" charset="2"/>
              </a:rPr>
              <a:t> </a:t>
            </a:r>
            <a:r>
              <a:rPr lang="en-US" b="1" i="1" dirty="0">
                <a:solidFill>
                  <a:srgbClr val="0000FF"/>
                </a:solidFill>
                <a:sym typeface="Symbol" panose="05050102010706020507" pitchFamily="18" charset="2"/>
              </a:rPr>
              <a:t>α</a:t>
            </a:r>
            <a:r>
              <a:rPr lang="en-US" dirty="0"/>
              <a:t> = best option so far from any </a:t>
            </a:r>
            <a:endParaRPr lang="en-US" dirty="0"/>
          </a:p>
          <a:p>
            <a:r>
              <a:rPr lang="en-US" dirty="0"/>
              <a:t>MAX node on this path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34200" y="5486400"/>
            <a:ext cx="5161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0000FF"/>
                </a:solidFill>
              </a:rPr>
              <a:t>The order of generation matters</a:t>
            </a:r>
            <a:r>
              <a:rPr lang="en-US" dirty="0"/>
              <a:t>: more pruning</a:t>
            </a:r>
            <a:endParaRPr lang="en-US" dirty="0"/>
          </a:p>
          <a:p>
            <a:r>
              <a:rPr lang="en-US" dirty="0"/>
              <a:t>is possible if good moves come first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50142" y="32721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3</a:t>
            </a:r>
            <a:endParaRPr lang="en-US" sz="24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4000" y="197673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3</a:t>
            </a:r>
            <a:endParaRPr lang="en-US" sz="2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7" name="Picture 46" descr="BU005292.png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429000"/>
            <a:ext cx="1230511" cy="129235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" grpId="0"/>
      <p:bldP spid="48" grpId="0"/>
      <p:bldP spid="48" grpId="1"/>
      <p:bldP spid="50" grpId="0"/>
      <p:bldP spid="15" grpId="0"/>
      <p:bldP spid="45" grpId="0"/>
      <p:bldP spid="4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2133600"/>
            <a:ext cx="5943600" cy="2912215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Outline</a:t>
            </a:r>
            <a:endParaRPr 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905000"/>
            <a:ext cx="4800600" cy="2912215"/>
          </a:xfrm>
        </p:spPr>
        <p:txBody>
          <a:bodyPr/>
          <a:lstStyle/>
          <a:p>
            <a:pPr lvl="6">
              <a:lnSpc>
                <a:spcPct val="150000"/>
              </a:lnSpc>
            </a:pPr>
            <a:endParaRPr lang="en-US" sz="5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History / Overview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Minimax for Zero-Sum Games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α-β Pruning 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 panose="020F0502020204030204"/>
                <a:cs typeface="Calibri" panose="020F0502020204030204"/>
              </a:rPr>
              <a:t>Finite lookahead and evaluation</a:t>
            </a:r>
            <a:endParaRPr lang="en-US" sz="2400" dirty="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</a:fld>
            <a:endParaRPr lang="en-US" dirty="0"/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0" y="136524"/>
            <a:ext cx="8579291" cy="4559534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727030"/>
            <a:ext cx="5200917" cy="17780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3" name="عنصر نائب للمحتوى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</a:fld>
            <a:endParaRPr lang="en-US" dirty="0"/>
          </a:p>
        </p:txBody>
      </p:sp>
      <p:pic>
        <p:nvPicPr>
          <p:cNvPr id="6" name="صورة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409" y="7257"/>
            <a:ext cx="7417181" cy="3930852"/>
          </a:xfrm>
          <a:prstGeom prst="rect">
            <a:avLst/>
          </a:prstGeom>
        </p:spPr>
      </p:pic>
      <p:pic>
        <p:nvPicPr>
          <p:cNvPr id="8" name="صورة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48" y="4831357"/>
            <a:ext cx="6655142" cy="16764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</a:t>
            </a:r>
            <a:endParaRPr lang="en-US" dirty="0"/>
          </a:p>
        </p:txBody>
      </p:sp>
      <p:pic>
        <p:nvPicPr>
          <p:cNvPr id="6" name="Picture 5" descr="alpha-beta-small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371600"/>
            <a:ext cx="65024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  <a:endParaRPr lang="en-US" dirty="0"/>
          </a:p>
        </p:txBody>
      </p:sp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pha-beta-large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9029700" cy="57150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19800" y="4259759"/>
            <a:ext cx="11430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</a:t>
            </a:r>
            <a:endParaRPr lang="en-US" sz="4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Quiz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829800" y="5486400"/>
            <a:ext cx="10668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686800" y="3621505"/>
            <a:ext cx="17526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895600" y="5410200"/>
            <a:ext cx="1066800" cy="1371600"/>
            <a:chOff x="2895600" y="5410200"/>
            <a:chExt cx="1066800" cy="1371600"/>
          </a:xfrm>
        </p:grpSpPr>
        <p:sp>
          <p:nvSpPr>
            <p:cNvPr id="3" name="Rectangle 2"/>
            <p:cNvSpPr/>
            <p:nvPr/>
          </p:nvSpPr>
          <p:spPr>
            <a:xfrm>
              <a:off x="2895600" y="5410200"/>
              <a:ext cx="1066800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4200" y="5562600"/>
              <a:ext cx="446131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40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?</a:t>
              </a:r>
              <a:endParaRPr lang="en-US" sz="440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743200" y="24384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10</a:t>
            </a:r>
            <a:endParaRPr lang="en-US" sz="44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05400" y="5486400"/>
            <a:ext cx="10668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486400" y="57150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?</a:t>
            </a:r>
            <a:endParaRPr lang="en-US" sz="4400" dirty="0">
              <a:solidFill>
                <a:srgbClr val="9B01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38600" y="3581400"/>
            <a:ext cx="1752600" cy="3200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19600" y="36576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?</a:t>
            </a:r>
            <a:endParaRPr lang="en-US" sz="4400" dirty="0">
              <a:solidFill>
                <a:srgbClr val="9B01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34000" y="10668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10</a:t>
            </a:r>
            <a:endParaRPr lang="en-US" sz="4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24000" y="4495800"/>
            <a:ext cx="7566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10</a:t>
            </a:r>
            <a:endParaRPr lang="en-US" sz="4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10000" y="4488359"/>
            <a:ext cx="10426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100</a:t>
            </a:r>
            <a:endParaRPr lang="en-US" sz="4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43800" y="5410200"/>
            <a:ext cx="1066800" cy="1371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B01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924800" y="55626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?</a:t>
            </a:r>
            <a:endParaRPr lang="en-US" sz="4400" dirty="0">
              <a:solidFill>
                <a:srgbClr val="9B01FF"/>
              </a:solidFill>
              <a:latin typeface="Calibri" panose="020F0502020204030204"/>
              <a:cs typeface="Calibri" panose="020F0502020204030204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324600" y="1828800"/>
            <a:ext cx="2743200" cy="4953000"/>
            <a:chOff x="6324600" y="1828800"/>
            <a:chExt cx="2743200" cy="4953000"/>
          </a:xfrm>
        </p:grpSpPr>
        <p:sp>
          <p:nvSpPr>
            <p:cNvPr id="11" name="Rectangle 10"/>
            <p:cNvSpPr/>
            <p:nvPr/>
          </p:nvSpPr>
          <p:spPr>
            <a:xfrm>
              <a:off x="7162800" y="1828800"/>
              <a:ext cx="19050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324600" y="3429000"/>
              <a:ext cx="22098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9B01FF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391400" y="22098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?</a:t>
            </a:r>
            <a:endParaRPr lang="en-US" sz="4400" dirty="0">
              <a:solidFill>
                <a:srgbClr val="9B01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019800" y="4259759"/>
            <a:ext cx="1143000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en-US" sz="4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2</a:t>
            </a:r>
            <a:endParaRPr lang="en-US" sz="4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530348" y="2583359"/>
            <a:ext cx="47065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2</a:t>
            </a:r>
            <a:endParaRPr lang="en-US" sz="44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8915400" y="3505200"/>
            <a:ext cx="4461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?</a:t>
            </a:r>
            <a:endParaRPr lang="en-US" sz="4400" dirty="0">
              <a:solidFill>
                <a:srgbClr val="9B01FF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38" name="Picture 37" descr="BU0052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895600"/>
            <a:ext cx="1230511" cy="129235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705600" y="2583359"/>
            <a:ext cx="8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β =</a:t>
            </a:r>
            <a:endParaRPr lang="en-US" sz="44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495800" y="1059359"/>
            <a:ext cx="91340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α =</a:t>
            </a:r>
            <a:endParaRPr lang="en-US" sz="4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90558" y="4488359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α=</a:t>
            </a:r>
            <a:endParaRPr lang="en-US" sz="4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00400" y="4495800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α=</a:t>
            </a:r>
            <a:endParaRPr lang="en-US" sz="4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096000" y="4259759"/>
            <a:ext cx="7858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α=</a:t>
            </a:r>
            <a:endParaRPr lang="en-US" sz="440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21" name="Picture 20" descr="BU0052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648200"/>
            <a:ext cx="1230511" cy="129235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926382" y="2430959"/>
            <a:ext cx="8930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Calibri" panose="020F0502020204030204"/>
                <a:cs typeface="Calibri" panose="020F0502020204030204"/>
              </a:rPr>
              <a:t>β =</a:t>
            </a:r>
            <a:endParaRPr lang="en-US" sz="4400" dirty="0">
              <a:solidFill>
                <a:srgbClr val="FF0000"/>
              </a:solidFill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8" grpId="0"/>
      <p:bldP spid="19" grpId="0"/>
      <p:bldP spid="9" grpId="0" animBg="1"/>
      <p:bldP spid="22" grpId="0"/>
      <p:bldP spid="22" grpId="1"/>
      <p:bldP spid="26" grpId="0"/>
      <p:bldP spid="27" grpId="0"/>
      <p:bldP spid="32" grpId="0"/>
      <p:bldP spid="7" grpId="0" animBg="1"/>
      <p:bldP spid="30" grpId="0"/>
      <p:bldP spid="30" grpId="1"/>
      <p:bldP spid="24" grpId="0"/>
      <p:bldP spid="24" grpId="1"/>
      <p:bldP spid="34" grpId="0" animBg="1"/>
      <p:bldP spid="36" grpId="0"/>
      <p:bldP spid="37" grpId="0"/>
      <p:bldP spid="37" grpId="1"/>
      <p:bldP spid="39" grpId="0"/>
      <p:bldP spid="40" grpId="0"/>
      <p:bldP spid="41" grpId="0"/>
      <p:bldP spid="42" grpId="0"/>
      <p:bldP spid="43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anose="05050102010706020507" pitchFamily="18" charset="2"/>
              </a:rPr>
              <a:t>Alpha-Beta Pruning</a:t>
            </a:r>
            <a:endParaRPr lang="en-US">
              <a:sym typeface="Symbol" panose="05050102010706020507" pitchFamily="18" charset="2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6858000" cy="5410200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dirty="0"/>
              <a:t>General case (pruning children of </a:t>
            </a:r>
            <a:r>
              <a:rPr lang="en-US" sz="2400" dirty="0">
                <a:solidFill>
                  <a:srgbClr val="FF0000"/>
                </a:solidFill>
              </a:rPr>
              <a:t>MIN</a:t>
            </a:r>
            <a:r>
              <a:rPr lang="en-US" sz="2400" dirty="0"/>
              <a:t> node)</a:t>
            </a:r>
            <a:endParaRPr lang="en-US" sz="2400" dirty="0"/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anose="05050102010706020507" pitchFamily="18" charset="2"/>
              </a:rPr>
              <a:t>We’re computing the </a:t>
            </a:r>
            <a:r>
              <a:rPr 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MIN-VALUE </a:t>
            </a:r>
            <a:r>
              <a:rPr lang="en-US" sz="2000" dirty="0">
                <a:sym typeface="Symbol" panose="05050102010706020507" pitchFamily="18" charset="2"/>
              </a:rPr>
              <a:t>at some node</a:t>
            </a:r>
            <a:r>
              <a:rPr lang="en-US" sz="2000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r>
              <a:rPr lang="en-US" sz="2000" i="1" dirty="0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endParaRPr lang="en-US" sz="2000" i="1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anose="05050102010706020507" pitchFamily="18" charset="2"/>
              </a:rPr>
              <a:t>We’re looping over </a:t>
            </a:r>
            <a:r>
              <a:rPr lang="en-US" sz="2000" i="1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sz="2000" dirty="0" err="1">
                <a:sym typeface="Symbol" panose="05050102010706020507" pitchFamily="18" charset="2"/>
              </a:rPr>
              <a:t>’s</a:t>
            </a:r>
            <a:r>
              <a:rPr lang="en-US" sz="2000" dirty="0">
                <a:sym typeface="Symbol" panose="05050102010706020507" pitchFamily="18" charset="2"/>
              </a:rPr>
              <a:t> children</a:t>
            </a:r>
            <a:endParaRPr lang="en-US" sz="2000" dirty="0">
              <a:sym typeface="Symbol" panose="05050102010706020507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2000" i="1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sz="2000" dirty="0" err="1">
                <a:sym typeface="Symbol" panose="05050102010706020507" pitchFamily="18" charset="2"/>
              </a:rPr>
              <a:t>’s</a:t>
            </a:r>
            <a:r>
              <a:rPr lang="en-US" sz="2000" dirty="0">
                <a:sym typeface="Symbol" panose="05050102010706020507" pitchFamily="18" charset="2"/>
              </a:rPr>
              <a:t> estimate of the </a:t>
            </a:r>
            <a:r>
              <a:rPr lang="en-US" sz="2000" dirty="0" err="1">
                <a:sym typeface="Symbol" panose="05050102010706020507" pitchFamily="18" charset="2"/>
              </a:rPr>
              <a:t>childrens</a:t>
            </a:r>
            <a:r>
              <a:rPr lang="en-US" sz="2000" dirty="0">
                <a:sym typeface="Symbol" panose="05050102010706020507" pitchFamily="18" charset="2"/>
              </a:rPr>
              <a:t>’ min is dropping</a:t>
            </a:r>
            <a:endParaRPr lang="en-US" sz="2000" dirty="0">
              <a:sym typeface="Symbol" panose="05050102010706020507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anose="05050102010706020507" pitchFamily="18" charset="2"/>
              </a:rPr>
              <a:t>Who cares about </a:t>
            </a:r>
            <a:r>
              <a:rPr lang="en-US" sz="2000" i="1" dirty="0" err="1">
                <a:solidFill>
                  <a:srgbClr val="FF0000"/>
                </a:solidFill>
                <a:sym typeface="Symbol" panose="05050102010706020507" pitchFamily="18" charset="2"/>
              </a:rPr>
              <a:t>n</a:t>
            </a:r>
            <a:r>
              <a:rPr lang="en-US" sz="2000" dirty="0" err="1">
                <a:sym typeface="Symbol" panose="05050102010706020507" pitchFamily="18" charset="2"/>
              </a:rPr>
              <a:t>’s</a:t>
            </a:r>
            <a:r>
              <a:rPr lang="en-US" sz="2000" dirty="0">
                <a:sym typeface="Symbol" panose="05050102010706020507" pitchFamily="18" charset="2"/>
              </a:rPr>
              <a:t> value?  </a:t>
            </a:r>
            <a:r>
              <a:rPr lang="en-US" sz="2000" dirty="0">
                <a:solidFill>
                  <a:srgbClr val="0000FF"/>
                </a:solidFill>
                <a:sym typeface="Symbol" panose="05050102010706020507" pitchFamily="18" charset="2"/>
              </a:rPr>
              <a:t>MAX</a:t>
            </a:r>
            <a:endParaRPr lang="en-US" sz="2000" dirty="0">
              <a:solidFill>
                <a:srgbClr val="0000FF"/>
              </a:solidFill>
              <a:sym typeface="Symbol" panose="05050102010706020507" pitchFamily="18" charset="2"/>
            </a:endParaRPr>
          </a:p>
          <a:p>
            <a:pPr lvl="1" eaLnBrk="1" hangingPunct="1">
              <a:lnSpc>
                <a:spcPct val="110000"/>
              </a:lnSpc>
            </a:pPr>
            <a:r>
              <a:rPr lang="en-US" sz="2000" dirty="0">
                <a:sym typeface="Symbol" panose="05050102010706020507" pitchFamily="18" charset="2"/>
              </a:rPr>
              <a:t>Let </a:t>
            </a:r>
            <a:r>
              <a:rPr lang="en-US" sz="2000" b="1" i="1" dirty="0">
                <a:solidFill>
                  <a:srgbClr val="0000FF"/>
                </a:solidFill>
                <a:sym typeface="Symbol" panose="05050102010706020507" pitchFamily="18" charset="2"/>
              </a:rPr>
              <a:t>α</a:t>
            </a:r>
            <a:r>
              <a:rPr lang="en-US" sz="2000" dirty="0"/>
              <a:t> be the best value that </a:t>
            </a:r>
            <a:r>
              <a:rPr lang="en-US" sz="2000" dirty="0">
                <a:solidFill>
                  <a:srgbClr val="0000FF"/>
                </a:solidFill>
              </a:rPr>
              <a:t>MAX</a:t>
            </a:r>
            <a:r>
              <a:rPr lang="en-US" sz="2000" dirty="0"/>
              <a:t> can get so far at any choice point along the current path from the root</a:t>
            </a:r>
            <a:endParaRPr lang="en-US" sz="2000" dirty="0"/>
          </a:p>
          <a:p>
            <a:pPr lvl="1">
              <a:lnSpc>
                <a:spcPct val="110000"/>
              </a:lnSpc>
            </a:pPr>
            <a:r>
              <a:rPr lang="en-US" sz="2000" dirty="0"/>
              <a:t>If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 becomes worse than </a:t>
            </a:r>
            <a:r>
              <a:rPr lang="en-US" sz="2000" b="1" i="1" dirty="0">
                <a:solidFill>
                  <a:srgbClr val="0000FF"/>
                </a:solidFill>
                <a:sym typeface="Symbol" panose="05050102010706020507" pitchFamily="18" charset="2"/>
              </a:rPr>
              <a:t>α</a:t>
            </a:r>
            <a:r>
              <a:rPr lang="en-US" sz="2000" dirty="0"/>
              <a:t>, MAX will avoid it, so we can prune </a:t>
            </a:r>
            <a:r>
              <a:rPr lang="en-US" sz="2000" i="1" dirty="0">
                <a:solidFill>
                  <a:srgbClr val="FF0000"/>
                </a:solidFill>
              </a:rPr>
              <a:t>n</a:t>
            </a:r>
            <a:r>
              <a:rPr lang="en-US" sz="2000" dirty="0"/>
              <a:t>’s other children (it’s already bad enough that it won’t be played)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sz="2400" dirty="0"/>
              <a:t>Pruning children of </a:t>
            </a:r>
            <a:r>
              <a:rPr lang="en-US" sz="2400" dirty="0">
                <a:solidFill>
                  <a:srgbClr val="0000FF"/>
                </a:solidFill>
              </a:rPr>
              <a:t>MAX</a:t>
            </a:r>
            <a:r>
              <a:rPr lang="en-US" sz="2400" dirty="0"/>
              <a:t> node is symmetric</a:t>
            </a:r>
            <a:endParaRPr lang="en-US" sz="2400" dirty="0"/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Let </a:t>
            </a:r>
            <a:r>
              <a:rPr lang="en-US" sz="2000" b="1" dirty="0">
                <a:solidFill>
                  <a:srgbClr val="FF0000"/>
                </a:solidFill>
                <a:sym typeface="Symbol" panose="05050102010706020507" pitchFamily="18" charset="2"/>
              </a:rPr>
              <a:t>β</a:t>
            </a:r>
            <a:r>
              <a:rPr lang="en-US" sz="2000" dirty="0">
                <a:solidFill>
                  <a:srgbClr val="000000"/>
                </a:solidFill>
              </a:rPr>
              <a:t> be the best value that </a:t>
            </a:r>
            <a:r>
              <a:rPr lang="en-US" sz="2000" dirty="0">
                <a:solidFill>
                  <a:srgbClr val="FF0000"/>
                </a:solidFill>
              </a:rPr>
              <a:t>MIN</a:t>
            </a:r>
            <a:r>
              <a:rPr lang="en-US" sz="2000" dirty="0">
                <a:solidFill>
                  <a:srgbClr val="000000"/>
                </a:solidFill>
              </a:rPr>
              <a:t> can get so far at any choice point along the current path from the root</a:t>
            </a:r>
            <a:endParaRPr lang="en-US" sz="2000" dirty="0">
              <a:solidFill>
                <a:srgbClr val="000000"/>
              </a:solidFill>
            </a:endParaRPr>
          </a:p>
          <a:p>
            <a:pPr lvl="1">
              <a:lnSpc>
                <a:spcPct val="110000"/>
              </a:lnSpc>
            </a:pPr>
            <a:endParaRPr lang="en-US" sz="1600" dirty="0"/>
          </a:p>
        </p:txBody>
      </p:sp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7778750" y="1995765"/>
            <a:ext cx="635110" cy="36933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MAX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778750" y="2819400"/>
            <a:ext cx="608013" cy="369888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MIN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3558" name="Text Box 6"/>
          <p:cNvSpPr txBox="1">
            <a:spLocks noChangeArrowheads="1"/>
          </p:cNvSpPr>
          <p:nvPr/>
        </p:nvSpPr>
        <p:spPr bwMode="auto">
          <a:xfrm>
            <a:off x="7778750" y="4205565"/>
            <a:ext cx="635110" cy="36933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MAX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3559" name="Text Box 7"/>
          <p:cNvSpPr txBox="1">
            <a:spLocks noChangeArrowheads="1"/>
          </p:cNvSpPr>
          <p:nvPr/>
        </p:nvSpPr>
        <p:spPr bwMode="auto">
          <a:xfrm>
            <a:off x="7778750" y="4967288"/>
            <a:ext cx="608013" cy="369887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wrap="none" anchor="ctr">
            <a:spAutoFit/>
          </a:bodyPr>
          <a:lstStyle/>
          <a:p>
            <a:r>
              <a:rPr lang="en-US">
                <a:latin typeface="Calibri" panose="020F0502020204030204" pitchFamily="34" charset="0"/>
              </a:rPr>
              <a:t>MIN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3560" name="AutoShape 8"/>
          <p:cNvSpPr>
            <a:spLocks noChangeArrowheads="1"/>
          </p:cNvSpPr>
          <p:nvPr/>
        </p:nvSpPr>
        <p:spPr bwMode="auto">
          <a:xfrm flipV="1">
            <a:off x="92964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anose="020F0502020204030204" pitchFamily="34" charset="0"/>
                <a:sym typeface="Symbol" panose="05050102010706020507" pitchFamily="18" charset="2"/>
              </a:rPr>
              <a:t>a</a:t>
            </a:r>
            <a:endParaRPr lang="en-US" sz="1600" i="1" dirty="0">
              <a:latin typeface="Calibri" panose="020F0502020204030204" pitchFamily="34" charset="0"/>
            </a:endParaRPr>
          </a:p>
        </p:txBody>
      </p:sp>
      <p:cxnSp>
        <p:nvCxnSpPr>
          <p:cNvPr id="23561" name="AutoShape 9"/>
          <p:cNvCxnSpPr>
            <a:cxnSpLocks noChangeShapeType="1"/>
            <a:stCxn id="23564" idx="3"/>
            <a:endCxn id="23560" idx="3"/>
          </p:cNvCxnSpPr>
          <p:nvPr/>
        </p:nvCxnSpPr>
        <p:spPr bwMode="auto">
          <a:xfrm flipH="1">
            <a:off x="9485313" y="2362200"/>
            <a:ext cx="763587" cy="5334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23562" name="AutoShape 10"/>
          <p:cNvSpPr>
            <a:spLocks noChangeArrowheads="1"/>
          </p:cNvSpPr>
          <p:nvPr/>
        </p:nvSpPr>
        <p:spPr bwMode="auto">
          <a:xfrm>
            <a:off x="10287000" y="4205288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endParaRPr lang="en-US" sz="1600">
              <a:latin typeface="Calibri" panose="020F0502020204030204" pitchFamily="34" charset="0"/>
            </a:endParaRPr>
          </a:p>
        </p:txBody>
      </p:sp>
      <p:cxnSp>
        <p:nvCxnSpPr>
          <p:cNvPr id="23563" name="AutoShape 11"/>
          <p:cNvCxnSpPr>
            <a:cxnSpLocks noChangeShapeType="1"/>
            <a:stCxn id="23560" idx="0"/>
          </p:cNvCxnSpPr>
          <p:nvPr/>
        </p:nvCxnSpPr>
        <p:spPr bwMode="auto">
          <a:xfrm>
            <a:off x="9486900" y="3200400"/>
            <a:ext cx="344488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23564" name="AutoShape 12"/>
          <p:cNvSpPr>
            <a:spLocks noChangeArrowheads="1"/>
          </p:cNvSpPr>
          <p:nvPr/>
        </p:nvSpPr>
        <p:spPr bwMode="auto">
          <a:xfrm>
            <a:off x="10058400" y="2057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3565" name="Line 13"/>
          <p:cNvSpPr>
            <a:spLocks noChangeShapeType="1"/>
          </p:cNvSpPr>
          <p:nvPr/>
        </p:nvSpPr>
        <p:spPr bwMode="auto">
          <a:xfrm>
            <a:off x="8153400" y="3276600"/>
            <a:ext cx="0" cy="83820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23566" name="AutoShape 14"/>
          <p:cNvSpPr>
            <a:spLocks noChangeArrowheads="1"/>
          </p:cNvSpPr>
          <p:nvPr/>
        </p:nvSpPr>
        <p:spPr bwMode="auto">
          <a:xfrm flipV="1">
            <a:off x="10668000" y="5029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12700">
            <a:solidFill>
              <a:schemeClr val="tx1"/>
            </a:solidFill>
            <a:miter lim="800000"/>
          </a:ln>
        </p:spPr>
        <p:txBody>
          <a:bodyPr rot="10800000" wrap="none" tIns="91440" anchor="ctr"/>
          <a:lstStyle/>
          <a:p>
            <a:pPr algn="ctr"/>
            <a:r>
              <a:rPr lang="en-US" sz="1600" i="1" dirty="0">
                <a:latin typeface="Calibri" panose="020F0502020204030204" pitchFamily="34" charset="0"/>
              </a:rPr>
              <a:t>n</a:t>
            </a:r>
            <a:endParaRPr lang="en-US" sz="1600" dirty="0">
              <a:latin typeface="Calibri" panose="020F0502020204030204" pitchFamily="34" charset="0"/>
            </a:endParaRPr>
          </a:p>
        </p:txBody>
      </p:sp>
      <p:cxnSp>
        <p:nvCxnSpPr>
          <p:cNvPr id="23567" name="AutoShape 15"/>
          <p:cNvCxnSpPr>
            <a:cxnSpLocks noChangeShapeType="1"/>
            <a:stCxn id="23562" idx="3"/>
            <a:endCxn id="23566" idx="3"/>
          </p:cNvCxnSpPr>
          <p:nvPr/>
        </p:nvCxnSpPr>
        <p:spPr bwMode="auto">
          <a:xfrm rot="16200000" flipH="1">
            <a:off x="10408444" y="4579144"/>
            <a:ext cx="5191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23568" name="AutoShape 16"/>
          <p:cNvCxnSpPr>
            <a:cxnSpLocks noChangeShapeType="1"/>
            <a:stCxn id="23560" idx="0"/>
          </p:cNvCxnSpPr>
          <p:nvPr/>
        </p:nvCxnSpPr>
        <p:spPr bwMode="auto">
          <a:xfrm flipH="1">
            <a:off x="9145588" y="3200400"/>
            <a:ext cx="341312" cy="3810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23569" name="Freeform 17"/>
          <p:cNvSpPr/>
          <p:nvPr/>
        </p:nvSpPr>
        <p:spPr bwMode="auto">
          <a:xfrm>
            <a:off x="10185400" y="2362200"/>
            <a:ext cx="444500" cy="1828800"/>
          </a:xfrm>
          <a:custGeom>
            <a:avLst/>
            <a:gdLst>
              <a:gd name="T0" fmla="*/ 2147483647 w 280"/>
              <a:gd name="T1" fmla="*/ 0 h 1152"/>
              <a:gd name="T2" fmla="*/ 2147483647 w 280"/>
              <a:gd name="T3" fmla="*/ 2147483647 h 1152"/>
              <a:gd name="T4" fmla="*/ 2147483647 w 280"/>
              <a:gd name="T5" fmla="*/ 2147483647 h 1152"/>
              <a:gd name="T6" fmla="*/ 2147483647 w 280"/>
              <a:gd name="T7" fmla="*/ 2147483647 h 1152"/>
              <a:gd name="T8" fmla="*/ 2147483647 w 280"/>
              <a:gd name="T9" fmla="*/ 2147483647 h 1152"/>
              <a:gd name="T10" fmla="*/ 2147483647 w 280"/>
              <a:gd name="T11" fmla="*/ 2147483647 h 115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0"/>
              <a:gd name="T19" fmla="*/ 0 h 1152"/>
              <a:gd name="T20" fmla="*/ 280 w 280"/>
              <a:gd name="T21" fmla="*/ 1152 h 115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0" h="1152">
                <a:moveTo>
                  <a:pt x="40" y="0"/>
                </a:moveTo>
                <a:cubicBezTo>
                  <a:pt x="20" y="112"/>
                  <a:pt x="0" y="224"/>
                  <a:pt x="40" y="288"/>
                </a:cubicBezTo>
                <a:cubicBezTo>
                  <a:pt x="80" y="352"/>
                  <a:pt x="280" y="304"/>
                  <a:pt x="280" y="384"/>
                </a:cubicBezTo>
                <a:cubicBezTo>
                  <a:pt x="280" y="464"/>
                  <a:pt x="48" y="688"/>
                  <a:pt x="40" y="768"/>
                </a:cubicBezTo>
                <a:cubicBezTo>
                  <a:pt x="32" y="848"/>
                  <a:pt x="208" y="800"/>
                  <a:pt x="232" y="864"/>
                </a:cubicBezTo>
                <a:cubicBezTo>
                  <a:pt x="256" y="928"/>
                  <a:pt x="220" y="1040"/>
                  <a:pt x="184" y="115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cxnSp>
        <p:nvCxnSpPr>
          <p:cNvPr id="23570" name="AutoShape 18"/>
          <p:cNvCxnSpPr>
            <a:cxnSpLocks noChangeShapeType="1"/>
            <a:stCxn id="23562" idx="3"/>
          </p:cNvCxnSpPr>
          <p:nvPr/>
        </p:nvCxnSpPr>
        <p:spPr bwMode="auto">
          <a:xfrm flipH="1">
            <a:off x="10134600" y="4510088"/>
            <a:ext cx="342900" cy="5191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23571" name="AutoShape 19"/>
          <p:cNvCxnSpPr>
            <a:cxnSpLocks noChangeShapeType="1"/>
            <a:endCxn id="23564" idx="0"/>
          </p:cNvCxnSpPr>
          <p:nvPr/>
        </p:nvCxnSpPr>
        <p:spPr bwMode="auto">
          <a:xfrm flipH="1">
            <a:off x="10248900" y="1600200"/>
            <a:ext cx="419100" cy="4572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23573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839450" y="5353050"/>
            <a:ext cx="228600" cy="1905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</a:ln>
        </p:spPr>
      </p:cxnSp>
      <p:cxnSp>
        <p:nvCxnSpPr>
          <p:cNvPr id="23574" name="AutoShape 18"/>
          <p:cNvCxnSpPr>
            <a:cxnSpLocks noChangeShapeType="1"/>
            <a:stCxn id="23566" idx="0"/>
          </p:cNvCxnSpPr>
          <p:nvPr/>
        </p:nvCxnSpPr>
        <p:spPr bwMode="auto">
          <a:xfrm rot="5400000">
            <a:off x="10447337" y="5441951"/>
            <a:ext cx="519113" cy="3032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23575" name="AutoShape 15"/>
          <p:cNvCxnSpPr>
            <a:cxnSpLocks noChangeShapeType="1"/>
            <a:stCxn id="23566" idx="0"/>
          </p:cNvCxnSpPr>
          <p:nvPr/>
        </p:nvCxnSpPr>
        <p:spPr bwMode="auto">
          <a:xfrm rot="16200000" flipH="1">
            <a:off x="10648950" y="5543550"/>
            <a:ext cx="457200" cy="381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triangle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324600" y="3048000"/>
            <a:ext cx="5410200" cy="3429000"/>
          </a:xfrm>
          <a:prstGeom prst="roundRect">
            <a:avLst/>
          </a:prstGeom>
          <a:solidFill>
            <a:srgbClr val="C0000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57200" y="3048000"/>
            <a:ext cx="5410200" cy="34290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Alpha-Beta Implementation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6477000" y="3352800"/>
            <a:ext cx="5334000" cy="2286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marL="342900" lvl="0" indent="-342900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def min-value(state</a:t>
            </a:r>
            <a:r>
              <a:rPr lang="en-US" sz="2400" kern="0" dirty="0">
                <a:solidFill>
                  <a:srgbClr val="C00000"/>
                </a:solidFill>
                <a:latin typeface="Calibri" panose="020F0502020204030204" pitchFamily="34" charset="0"/>
              </a:rPr>
              <a:t> , </a:t>
            </a:r>
            <a:r>
              <a:rPr lang="el-GR" sz="2400" kern="0" dirty="0">
                <a:solidFill>
                  <a:srgbClr val="C00000"/>
                </a:solidFill>
                <a:latin typeface="Calibri" panose="020F0502020204030204" pitchFamily="34" charset="0"/>
              </a:rPr>
              <a:t>α</a:t>
            </a:r>
            <a:r>
              <a:rPr lang="en-US" sz="2400" kern="0" dirty="0">
                <a:solidFill>
                  <a:srgbClr val="C00000"/>
                </a:solidFill>
                <a:latin typeface="Calibri" panose="020F0502020204030204" pitchFamily="34" charset="0"/>
              </a:rPr>
              <a:t>, </a:t>
            </a:r>
            <a:r>
              <a:rPr lang="el-GR" sz="2400" kern="0" dirty="0">
                <a:solidFill>
                  <a:srgbClr val="C00000"/>
                </a:solidFill>
                <a:latin typeface="Calibri" panose="020F0502020204030204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initialize v = </a:t>
            </a:r>
            <a:r>
              <a:rPr lang="en-US" sz="2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∞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for each successor of state: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anose="020F0502020204030204" pitchFamily="34" charset="0"/>
              </a:rPr>
              <a:t>v = min(v,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anose="020F0502020204030204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anose="020F0502020204030204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anose="020F0502020204030204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anose="020F0502020204030204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</a:rPr>
              <a:t>)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</a:endParaRP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anose="020F0502020204030204" pitchFamily="34" charset="0"/>
              </a:rPr>
              <a:t>if v ≤ </a:t>
            </a:r>
            <a:r>
              <a:rPr lang="el-GR" sz="2400" kern="0" dirty="0">
                <a:latin typeface="Calibri" panose="020F0502020204030204" pitchFamily="34" charset="0"/>
              </a:rPr>
              <a:t>α</a:t>
            </a:r>
            <a:r>
              <a:rPr lang="en-US" sz="2400" kern="0" dirty="0">
                <a:latin typeface="Calibri" panose="020F0502020204030204" pitchFamily="34" charset="0"/>
              </a:rPr>
              <a:t> </a:t>
            </a:r>
            <a:endParaRPr lang="en-US" sz="2400" kern="0" dirty="0">
              <a:latin typeface="Calibri" panose="020F0502020204030204" pitchFamily="34" charset="0"/>
            </a:endParaRP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n-US" sz="2400" kern="0" dirty="0">
                <a:latin typeface="Calibri" panose="020F0502020204030204" pitchFamily="34" charset="0"/>
              </a:rPr>
              <a:t>        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anose="020F0502020204030204" pitchFamily="34" charset="0"/>
              </a:rPr>
              <a:t>β </a:t>
            </a:r>
            <a:r>
              <a:rPr lang="en-US" sz="2400" kern="0" dirty="0">
                <a:latin typeface="Calibri" panose="020F0502020204030204" pitchFamily="34" charset="0"/>
              </a:rPr>
              <a:t>= min(</a:t>
            </a:r>
            <a:r>
              <a:rPr lang="el-GR" sz="2400" kern="0" dirty="0">
                <a:latin typeface="Calibri" panose="020F0502020204030204" pitchFamily="34" charset="0"/>
              </a:rPr>
              <a:t>β</a:t>
            </a:r>
            <a:r>
              <a:rPr lang="en-US" sz="2400" kern="0" dirty="0">
                <a:latin typeface="Calibri" panose="020F0502020204030204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8" name="Content Placeholder 2"/>
          <p:cNvSpPr txBox="1"/>
          <p:nvPr/>
        </p:nvSpPr>
        <p:spPr bwMode="auto">
          <a:xfrm>
            <a:off x="609600" y="3048000"/>
            <a:ext cx="5410200" cy="2209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342900" lvl="0" indent="-342900">
              <a:lnSpc>
                <a:spcPct val="80000"/>
              </a:lnSpc>
              <a:spcBef>
                <a:spcPts val="12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def max-value(state, </a:t>
            </a:r>
            <a:r>
              <a:rPr lang="el-GR" sz="2400" kern="0" dirty="0">
                <a:solidFill>
                  <a:srgbClr val="0066CC"/>
                </a:solidFill>
                <a:latin typeface="Calibri" panose="020F0502020204030204" pitchFamily="34" charset="0"/>
              </a:rPr>
              <a:t>α</a:t>
            </a:r>
            <a:r>
              <a:rPr lang="en-US" sz="2400" kern="0" dirty="0">
                <a:solidFill>
                  <a:srgbClr val="0066CC"/>
                </a:solidFill>
                <a:latin typeface="Calibri" panose="020F0502020204030204" pitchFamily="34" charset="0"/>
              </a:rPr>
              <a:t>, </a:t>
            </a:r>
            <a:r>
              <a:rPr lang="el-GR" sz="2400" kern="0" dirty="0">
                <a:solidFill>
                  <a:srgbClr val="0066CC"/>
                </a:solidFill>
                <a:latin typeface="Calibri" panose="020F0502020204030204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):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initialize v =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-∞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for each successor of state: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v = </a:t>
            </a:r>
            <a:r>
              <a:rPr lang="en-US" sz="2400" kern="0" noProof="0" dirty="0">
                <a:latin typeface="Calibri" panose="020F0502020204030204" pitchFamily="34" charset="0"/>
              </a:rPr>
              <a:t>max(v,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</a:rPr>
              <a:t>value(successor</a:t>
            </a:r>
            <a:r>
              <a:rPr lang="en-US" sz="2400" kern="0" dirty="0">
                <a:solidFill>
                  <a:srgbClr val="7030A0"/>
                </a:solidFill>
                <a:latin typeface="Calibri" panose="020F0502020204030204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anose="020F0502020204030204" pitchFamily="34" charset="0"/>
              </a:rPr>
              <a:t>α</a:t>
            </a:r>
            <a:r>
              <a:rPr lang="en-US" sz="2400" kern="0" dirty="0">
                <a:solidFill>
                  <a:srgbClr val="7030A0"/>
                </a:solidFill>
                <a:latin typeface="Calibri" panose="020F0502020204030204" pitchFamily="34" charset="0"/>
              </a:rPr>
              <a:t>, </a:t>
            </a:r>
            <a:r>
              <a:rPr lang="el-GR" sz="2400" kern="0" dirty="0">
                <a:solidFill>
                  <a:srgbClr val="7030A0"/>
                </a:solidFill>
                <a:latin typeface="Calibri" panose="020F0502020204030204" pitchFamily="34" charset="0"/>
              </a:rPr>
              <a:t>β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 pitchFamily="34" charset="0"/>
              </a:rPr>
              <a:t>)</a:t>
            </a:r>
            <a:r>
              <a:rPr lang="en-US" sz="2400" kern="0" dirty="0">
                <a:latin typeface="Calibri" panose="020F0502020204030204" pitchFamily="34" charset="0"/>
              </a:rPr>
              <a:t>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sz="2400" kern="0" baseline="0" dirty="0">
                <a:latin typeface="Calibri" panose="020F0502020204030204" pitchFamily="34" charset="0"/>
              </a:rPr>
              <a:t>if</a:t>
            </a:r>
            <a:r>
              <a:rPr lang="en-US" sz="2400" kern="0" dirty="0">
                <a:latin typeface="Calibri" panose="020F0502020204030204" pitchFamily="34" charset="0"/>
              </a:rPr>
              <a:t> v ≥ </a:t>
            </a:r>
            <a:r>
              <a:rPr lang="el-GR" sz="2400" kern="0" dirty="0">
                <a:latin typeface="Calibri" panose="020F0502020204030204" pitchFamily="34" charset="0"/>
              </a:rPr>
              <a:t>β</a:t>
            </a:r>
            <a:r>
              <a:rPr lang="en-US" sz="2400" kern="0" dirty="0">
                <a:latin typeface="Calibri" panose="020F0502020204030204" pitchFamily="34" charset="0"/>
              </a:rPr>
              <a:t> </a:t>
            </a:r>
            <a:endParaRPr lang="en-US" sz="2400" kern="0" dirty="0">
              <a:latin typeface="Calibri" panose="020F0502020204030204" pitchFamily="34" charset="0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sz="2400" kern="0" dirty="0">
                <a:latin typeface="Calibri" panose="020F0502020204030204" pitchFamily="34" charset="0"/>
              </a:rPr>
              <a:t>        return v</a:t>
            </a:r>
            <a:endParaRPr lang="en-US" sz="2400" kern="0" dirty="0">
              <a:latin typeface="Calibri" panose="020F0502020204030204" pitchFamily="34" charset="0"/>
            </a:endParaRPr>
          </a:p>
          <a:p>
            <a:pPr marL="1143000" lvl="2" indent="-228600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</a:pPr>
            <a:r>
              <a:rPr lang="el-GR" sz="2400" kern="0" dirty="0">
                <a:latin typeface="Calibri" panose="020F0502020204030204" pitchFamily="34" charset="0"/>
              </a:rPr>
              <a:t>α</a:t>
            </a:r>
            <a:r>
              <a:rPr lang="en-US" sz="2400" kern="0" dirty="0">
                <a:latin typeface="Calibri" panose="020F0502020204030204" pitchFamily="34" charset="0"/>
              </a:rPr>
              <a:t> = max(</a:t>
            </a:r>
            <a:r>
              <a:rPr lang="el-GR" sz="2400" kern="0" dirty="0">
                <a:latin typeface="Calibri" panose="020F0502020204030204" pitchFamily="34" charset="0"/>
              </a:rPr>
              <a:t>α</a:t>
            </a:r>
            <a:r>
              <a:rPr lang="en-US" sz="2400" kern="0" dirty="0">
                <a:latin typeface="Calibri" panose="020F0502020204030204" pitchFamily="34" charset="0"/>
              </a:rPr>
              <a:t>, v)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</a:rPr>
              <a:t>return v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05200" y="1524000"/>
            <a:ext cx="5105400" cy="1066800"/>
          </a:xfrm>
          <a:prstGeom prst="roundRect">
            <a:avLst/>
          </a:prstGeom>
          <a:solidFill>
            <a:srgbClr val="7030A0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11734800" cy="1447800"/>
          </a:xfrm>
        </p:spPr>
        <p:txBody>
          <a:bodyPr/>
          <a:lstStyle/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0066CC"/>
                </a:solidFill>
              </a:rPr>
              <a:t>α</a:t>
            </a:r>
            <a:r>
              <a:rPr lang="en-US" sz="2400" dirty="0">
                <a:solidFill>
                  <a:srgbClr val="0066CC"/>
                </a:solidFill>
              </a:rPr>
              <a:t>: </a:t>
            </a:r>
            <a:r>
              <a:rPr lang="en-US" sz="2400" dirty="0">
                <a:solidFill>
                  <a:srgbClr val="0070C0"/>
                </a:solidFill>
              </a:rPr>
              <a:t>MAX’s best option on path to root</a:t>
            </a:r>
            <a:endParaRPr lang="en-US" sz="2400" dirty="0">
              <a:solidFill>
                <a:srgbClr val="0070C0"/>
              </a:solidFill>
            </a:endParaRPr>
          </a:p>
          <a:p>
            <a:pPr lvl="1" algn="ctr">
              <a:lnSpc>
                <a:spcPct val="80000"/>
              </a:lnSpc>
              <a:buNone/>
            </a:pPr>
            <a:r>
              <a:rPr lang="el-GR" sz="2400" dirty="0">
                <a:solidFill>
                  <a:srgbClr val="C00000"/>
                </a:solidFill>
              </a:rPr>
              <a:t>β</a:t>
            </a:r>
            <a:r>
              <a:rPr lang="en-US" sz="2400" dirty="0">
                <a:solidFill>
                  <a:srgbClr val="C00000"/>
                </a:solidFill>
              </a:rPr>
              <a:t>:</a:t>
            </a:r>
            <a:r>
              <a:rPr lang="el-GR" sz="2400" dirty="0">
                <a:solidFill>
                  <a:srgbClr val="C0000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MIN’s best option on path to root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sym typeface="Symbol" panose="05050102010706020507" pitchFamily="18" charset="2"/>
              </a:rPr>
              <a:t>Alpha-Beta Pruning Properties</a:t>
            </a:r>
            <a:endParaRPr lang="en-US">
              <a:sym typeface="Symbol" panose="05050102010706020507" pitchFamily="18" charset="2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Theorem: This pruning has </a:t>
            </a:r>
            <a:r>
              <a:rPr lang="en-US" sz="2400" b="1" i="1" dirty="0">
                <a:solidFill>
                  <a:srgbClr val="0000FF"/>
                </a:solidFill>
              </a:rPr>
              <a:t>no effect </a:t>
            </a:r>
            <a:r>
              <a:rPr lang="en-US" sz="2400" dirty="0"/>
              <a:t>on minimax value computed for the root!</a:t>
            </a:r>
            <a:endParaRPr lang="en-US" sz="24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Good child ordering improves effectiveness of pruning</a:t>
            </a:r>
            <a:endParaRPr lang="en-US" sz="24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Iterative deepening helps with this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With “perfect ordering”: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Time complexity drops to O(</a:t>
            </a:r>
            <a:r>
              <a:rPr lang="en-US" sz="2000" dirty="0" err="1"/>
              <a:t>b</a:t>
            </a:r>
            <a:r>
              <a:rPr lang="en-US" sz="2000" baseline="30000" dirty="0" err="1"/>
              <a:t>m</a:t>
            </a:r>
            <a:r>
              <a:rPr lang="en-US" sz="2000" baseline="30000" dirty="0"/>
              <a:t>/2</a:t>
            </a:r>
            <a:r>
              <a:rPr lang="en-US" sz="2000" dirty="0"/>
              <a:t>)</a:t>
            </a:r>
            <a:endParaRPr lang="en-US" sz="2000" dirty="0"/>
          </a:p>
          <a:p>
            <a:pPr lvl="1" eaLnBrk="1" hangingPunct="1">
              <a:lnSpc>
                <a:spcPct val="90000"/>
              </a:lnSpc>
            </a:pPr>
            <a:r>
              <a:rPr lang="en-US" sz="2000" dirty="0"/>
              <a:t>Doubles solvable depth!</a:t>
            </a:r>
            <a:endParaRPr lang="en-US" sz="2000" dirty="0"/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This is a simple example of </a:t>
            </a:r>
            <a:r>
              <a:rPr lang="en-US" sz="2400" dirty="0" err="1">
                <a:solidFill>
                  <a:srgbClr val="CC0000"/>
                </a:solidFill>
              </a:rPr>
              <a:t>metareasoning</a:t>
            </a:r>
            <a:r>
              <a:rPr lang="en-US" sz="2400" dirty="0">
                <a:solidFill>
                  <a:srgbClr val="CC0000"/>
                </a:solidFill>
              </a:rPr>
              <a:t> </a:t>
            </a:r>
            <a:r>
              <a:rPr lang="en-US" sz="2400" dirty="0"/>
              <a:t>(reasoning about reasoning)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For chess: only 35</a:t>
            </a:r>
            <a:r>
              <a:rPr lang="en-US" sz="2400" baseline="30000" dirty="0"/>
              <a:t>50</a:t>
            </a:r>
            <a:r>
              <a:rPr lang="en-US" sz="2400" dirty="0"/>
              <a:t> instead of 35</a:t>
            </a:r>
            <a:r>
              <a:rPr lang="en-US" sz="2400" baseline="30000" dirty="0"/>
              <a:t>100</a:t>
            </a:r>
            <a:r>
              <a:rPr lang="en-US" sz="2400" dirty="0"/>
              <a:t>!! </a:t>
            </a:r>
            <a:r>
              <a:rPr lang="en-US" sz="2400" dirty="0" err="1"/>
              <a:t>Yaaay</a:t>
            </a:r>
            <a:r>
              <a:rPr lang="en-US" sz="2400" dirty="0"/>
              <a:t>!!!!!</a:t>
            </a:r>
            <a:endParaRPr lang="en-US" sz="2400" dirty="0"/>
          </a:p>
          <a:p>
            <a:pPr eaLnBrk="1" hangingPunct="1">
              <a:lnSpc>
                <a:spcPct val="90000"/>
              </a:lnSpc>
            </a:pPr>
            <a:endParaRPr lang="en-US" sz="2400" dirty="0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9525000" y="1905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 rot="10800000">
            <a:off x="87630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10800000">
            <a:off x="102870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763000" y="41910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  <a:endParaRPr lang="en-US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9906000" y="41910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dirty="0"/>
              <a:t>10</a:t>
            </a:r>
            <a:endParaRPr lang="en-US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0" y="4191000"/>
            <a:ext cx="381000" cy="304800"/>
          </a:xfrm>
          <a:prstGeom prst="rect">
            <a:avLst/>
          </a:prstGeom>
          <a:solidFill>
            <a:srgbClr val="BD92DE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 dirty="0"/>
              <a:t>0</a:t>
            </a:r>
            <a:endParaRPr lang="en-US" dirty="0"/>
          </a:p>
        </p:txBody>
      </p:sp>
      <p:cxnSp>
        <p:nvCxnSpPr>
          <p:cNvPr id="13" name="AutoShape 12"/>
          <p:cNvCxnSpPr>
            <a:cxnSpLocks noChangeShapeType="1"/>
            <a:stCxn id="6" idx="3"/>
            <a:endCxn id="7" idx="3"/>
          </p:cNvCxnSpPr>
          <p:nvPr/>
        </p:nvCxnSpPr>
        <p:spPr bwMode="auto">
          <a:xfrm flipH="1">
            <a:off x="8953500" y="22098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4" name="AutoShape 13"/>
          <p:cNvCxnSpPr>
            <a:cxnSpLocks noChangeShapeType="1"/>
            <a:stCxn id="6" idx="3"/>
            <a:endCxn id="8" idx="3"/>
          </p:cNvCxnSpPr>
          <p:nvPr/>
        </p:nvCxnSpPr>
        <p:spPr bwMode="auto">
          <a:xfrm>
            <a:off x="9715500" y="2209800"/>
            <a:ext cx="762000" cy="6858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5" name="AutoShape 14"/>
          <p:cNvCxnSpPr>
            <a:cxnSpLocks noChangeShapeType="1"/>
            <a:stCxn id="7" idx="0"/>
            <a:endCxn id="9" idx="0"/>
          </p:cNvCxnSpPr>
          <p:nvPr/>
        </p:nvCxnSpPr>
        <p:spPr bwMode="auto">
          <a:xfrm>
            <a:off x="8953500" y="3200400"/>
            <a:ext cx="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" name="AutoShape 16"/>
          <p:cNvCxnSpPr>
            <a:cxnSpLocks noChangeShapeType="1"/>
            <a:stCxn id="8" idx="0"/>
            <a:endCxn id="11" idx="0"/>
          </p:cNvCxnSpPr>
          <p:nvPr/>
        </p:nvCxnSpPr>
        <p:spPr bwMode="auto">
          <a:xfrm flipH="1">
            <a:off x="10096500" y="32004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8" name="AutoShape 17"/>
          <p:cNvCxnSpPr>
            <a:cxnSpLocks noChangeShapeType="1"/>
            <a:stCxn id="8" idx="0"/>
            <a:endCxn id="12" idx="0"/>
          </p:cNvCxnSpPr>
          <p:nvPr/>
        </p:nvCxnSpPr>
        <p:spPr bwMode="auto">
          <a:xfrm>
            <a:off x="10477500" y="3200400"/>
            <a:ext cx="381000" cy="990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9928225" y="1905000"/>
            <a:ext cx="663575" cy="36671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max</a:t>
            </a:r>
            <a:endParaRPr lang="en-US" b="1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10744200" y="2819400"/>
            <a:ext cx="663575" cy="366713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/>
              <a:t>min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48" y="1382713"/>
            <a:ext cx="7656142" cy="46942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Limits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Resource Limits</a:t>
            </a:r>
            <a:endParaRPr 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70866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Problem: In realistic games, cannot search to leaves!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Solution 1: Bounded </a:t>
            </a:r>
            <a:r>
              <a:rPr lang="en-US" sz="2400" dirty="0" err="1"/>
              <a:t>lookahead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Search only to a preset </a:t>
            </a:r>
            <a:r>
              <a:rPr lang="en-US" sz="2000" b="1" i="1" dirty="0">
                <a:solidFill>
                  <a:srgbClr val="FF0000"/>
                </a:solidFill>
              </a:rPr>
              <a:t>depth limit</a:t>
            </a:r>
            <a:r>
              <a:rPr lang="en-US" sz="2000" dirty="0">
                <a:solidFill>
                  <a:srgbClr val="000090"/>
                </a:solidFill>
              </a:rPr>
              <a:t> or </a:t>
            </a:r>
            <a:r>
              <a:rPr lang="en-US" sz="2000" b="1" i="1" dirty="0">
                <a:solidFill>
                  <a:srgbClr val="FF0000"/>
                </a:solidFill>
              </a:rPr>
              <a:t>horizon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Use an </a:t>
            </a:r>
            <a:r>
              <a:rPr lang="en-US" sz="2000" b="1" i="1" dirty="0">
                <a:solidFill>
                  <a:srgbClr val="FF0000"/>
                </a:solidFill>
              </a:rPr>
              <a:t>evaluation function </a:t>
            </a:r>
            <a:r>
              <a:rPr lang="en-US" sz="2000" dirty="0"/>
              <a:t>for non-terminal positions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Guarantee of optimal play is gone</a:t>
            </a:r>
            <a:endParaRPr lang="en-US" sz="2400" dirty="0"/>
          </a:p>
          <a:p>
            <a:pPr lvl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2400" dirty="0"/>
              <a:t>More plies make a BIG difference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Example:</a:t>
            </a:r>
            <a:endParaRPr lang="en-US" sz="24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Suppose we have 100 seconds, can explore 10K nodes / sec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/>
              <a:t>So can check 1M nodes per move</a:t>
            </a:r>
            <a:endParaRPr lang="en-US" sz="2000" dirty="0"/>
          </a:p>
          <a:p>
            <a:pPr lvl="1" eaLnBrk="1" hangingPunct="1">
              <a:lnSpc>
                <a:spcPct val="80000"/>
              </a:lnSpc>
            </a:pPr>
            <a:r>
              <a:rPr lang="en-US" sz="2000" dirty="0">
                <a:sym typeface="Symbol" panose="05050102010706020507" pitchFamily="18" charset="2"/>
              </a:rPr>
              <a:t>Chess with alpha-beta, 35</a:t>
            </a:r>
            <a:r>
              <a:rPr lang="en-US" sz="2000" baseline="30000" dirty="0">
                <a:sym typeface="Symbol" panose="05050102010706020507" pitchFamily="18" charset="2"/>
              </a:rPr>
              <a:t>(8/2)</a:t>
            </a:r>
            <a:r>
              <a:rPr lang="en-US" sz="2000" dirty="0">
                <a:sym typeface="Symbol" panose="05050102010706020507" pitchFamily="18" charset="2"/>
              </a:rPr>
              <a:t> =~ 1M; depth 8 is good</a:t>
            </a:r>
            <a:endParaRPr lang="en-US" sz="2000" dirty="0"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</a:pPr>
            <a:endParaRPr lang="en-US" sz="1400" dirty="0"/>
          </a:p>
        </p:txBody>
      </p:sp>
      <p:sp>
        <p:nvSpPr>
          <p:cNvPr id="17412" name="AutoShape 22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7413" name="AutoShape 23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7414" name="AutoShape 24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anchor="ctr"/>
          <a:lstStyle/>
          <a:p>
            <a:pPr algn="ctr"/>
            <a:endParaRPr lang="en-US">
              <a:latin typeface="Calibri" panose="020F0502020204030204" pitchFamily="34" charset="0"/>
            </a:endParaRPr>
          </a:p>
        </p:txBody>
      </p:sp>
      <p:cxnSp>
        <p:nvCxnSpPr>
          <p:cNvPr id="17415" name="AutoShape 25"/>
          <p:cNvCxnSpPr>
            <a:cxnSpLocks noChangeShapeType="1"/>
            <a:stCxn id="17412" idx="3"/>
            <a:endCxn id="17413" idx="3"/>
          </p:cNvCxnSpPr>
          <p:nvPr/>
        </p:nvCxnSpPr>
        <p:spPr bwMode="auto">
          <a:xfrm flipH="1">
            <a:off x="86487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16" name="AutoShape 26"/>
          <p:cNvCxnSpPr>
            <a:cxnSpLocks noChangeShapeType="1"/>
            <a:stCxn id="17412" idx="3"/>
            <a:endCxn id="17414" idx="3"/>
          </p:cNvCxnSpPr>
          <p:nvPr/>
        </p:nvCxnSpPr>
        <p:spPr bwMode="auto">
          <a:xfrm>
            <a:off x="9486900" y="1828800"/>
            <a:ext cx="8382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17" name="AutoShape 27"/>
          <p:cNvCxnSpPr>
            <a:cxnSpLocks noChangeShapeType="1"/>
            <a:stCxn id="17413" idx="0"/>
            <a:endCxn id="1085499" idx="0"/>
          </p:cNvCxnSpPr>
          <p:nvPr/>
        </p:nvCxnSpPr>
        <p:spPr bwMode="auto">
          <a:xfrm flipH="1">
            <a:off x="83058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18" name="AutoShape 28"/>
          <p:cNvCxnSpPr>
            <a:cxnSpLocks noChangeShapeType="1"/>
            <a:stCxn id="17413" idx="0"/>
            <a:endCxn id="1085500" idx="0"/>
          </p:cNvCxnSpPr>
          <p:nvPr/>
        </p:nvCxnSpPr>
        <p:spPr bwMode="auto">
          <a:xfrm>
            <a:off x="8648700" y="2286000"/>
            <a:ext cx="3429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19" name="AutoShape 29"/>
          <p:cNvCxnSpPr>
            <a:cxnSpLocks noChangeShapeType="1"/>
            <a:stCxn id="17424" idx="3"/>
            <a:endCxn id="17427" idx="0"/>
          </p:cNvCxnSpPr>
          <p:nvPr/>
        </p:nvCxnSpPr>
        <p:spPr bwMode="auto">
          <a:xfrm flipH="1">
            <a:off x="103251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20" name="AutoShape 30"/>
          <p:cNvCxnSpPr>
            <a:cxnSpLocks noChangeShapeType="1"/>
            <a:stCxn id="17424" idx="3"/>
            <a:endCxn id="17428" idx="0"/>
          </p:cNvCxnSpPr>
          <p:nvPr/>
        </p:nvCxnSpPr>
        <p:spPr bwMode="auto">
          <a:xfrm>
            <a:off x="106299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7421" name="AutoShape 31"/>
          <p:cNvSpPr>
            <a:spLocks noChangeArrowheads="1"/>
          </p:cNvSpPr>
          <p:nvPr/>
        </p:nvSpPr>
        <p:spPr bwMode="auto">
          <a:xfrm>
            <a:off x="8153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7422" name="AutoShape 32"/>
          <p:cNvSpPr>
            <a:spLocks noChangeArrowheads="1"/>
          </p:cNvSpPr>
          <p:nvPr/>
        </p:nvSpPr>
        <p:spPr bwMode="auto">
          <a:xfrm>
            <a:off x="87630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7423" name="AutoShape 33"/>
          <p:cNvSpPr>
            <a:spLocks noChangeArrowheads="1"/>
          </p:cNvSpPr>
          <p:nvPr/>
        </p:nvSpPr>
        <p:spPr bwMode="auto">
          <a:xfrm>
            <a:off x="98298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7424" name="AutoShape 34"/>
          <p:cNvSpPr>
            <a:spLocks noChangeArrowheads="1"/>
          </p:cNvSpPr>
          <p:nvPr/>
        </p:nvSpPr>
        <p:spPr bwMode="auto">
          <a:xfrm>
            <a:off x="10439400" y="24384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7425" name="AutoShape 35"/>
          <p:cNvSpPr>
            <a:spLocks noChangeArrowheads="1"/>
          </p:cNvSpPr>
          <p:nvPr/>
        </p:nvSpPr>
        <p:spPr bwMode="auto">
          <a:xfrm>
            <a:off x="8458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7426" name="AutoShape 36"/>
          <p:cNvSpPr>
            <a:spLocks noChangeArrowheads="1"/>
          </p:cNvSpPr>
          <p:nvPr/>
        </p:nvSpPr>
        <p:spPr bwMode="auto">
          <a:xfrm>
            <a:off x="84582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27" name="AutoShape 37"/>
          <p:cNvSpPr>
            <a:spLocks noChangeArrowheads="1"/>
          </p:cNvSpPr>
          <p:nvPr/>
        </p:nvSpPr>
        <p:spPr bwMode="auto">
          <a:xfrm>
            <a:off x="101346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7428" name="AutoShape 38"/>
          <p:cNvSpPr>
            <a:spLocks noChangeArrowheads="1"/>
          </p:cNvSpPr>
          <p:nvPr/>
        </p:nvSpPr>
        <p:spPr bwMode="auto">
          <a:xfrm>
            <a:off x="107442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7429" name="AutoShape 39"/>
          <p:cNvSpPr>
            <a:spLocks noChangeArrowheads="1"/>
          </p:cNvSpPr>
          <p:nvPr/>
        </p:nvSpPr>
        <p:spPr bwMode="auto">
          <a:xfrm>
            <a:off x="81534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30" name="AutoShape 40"/>
          <p:cNvSpPr>
            <a:spLocks noChangeArrowheads="1"/>
          </p:cNvSpPr>
          <p:nvPr/>
        </p:nvSpPr>
        <p:spPr bwMode="auto">
          <a:xfrm>
            <a:off x="8763000" y="33528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1" name="AutoShape 41"/>
          <p:cNvCxnSpPr>
            <a:cxnSpLocks noChangeShapeType="1"/>
            <a:stCxn id="17414" idx="0"/>
            <a:endCxn id="17423" idx="0"/>
          </p:cNvCxnSpPr>
          <p:nvPr/>
        </p:nvCxnSpPr>
        <p:spPr bwMode="auto">
          <a:xfrm flipH="1">
            <a:off x="100203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32" name="AutoShape 42"/>
          <p:cNvCxnSpPr>
            <a:cxnSpLocks noChangeShapeType="1"/>
            <a:stCxn id="17414" idx="0"/>
            <a:endCxn id="17424" idx="0"/>
          </p:cNvCxnSpPr>
          <p:nvPr/>
        </p:nvCxnSpPr>
        <p:spPr bwMode="auto">
          <a:xfrm>
            <a:off x="10325100" y="22860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33" name="AutoShape 43"/>
          <p:cNvCxnSpPr>
            <a:cxnSpLocks noChangeShapeType="1"/>
            <a:stCxn id="17422" idx="3"/>
            <a:endCxn id="17425" idx="0"/>
          </p:cNvCxnSpPr>
          <p:nvPr/>
        </p:nvCxnSpPr>
        <p:spPr bwMode="auto">
          <a:xfrm flipH="1">
            <a:off x="86487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7434" name="AutoShape 44"/>
          <p:cNvSpPr>
            <a:spLocks noChangeArrowheads="1"/>
          </p:cNvSpPr>
          <p:nvPr/>
        </p:nvSpPr>
        <p:spPr bwMode="auto">
          <a:xfrm>
            <a:off x="9067800" y="3810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35" name="AutoShape 45"/>
          <p:cNvCxnSpPr>
            <a:cxnSpLocks noChangeShapeType="1"/>
            <a:stCxn id="17425" idx="3"/>
            <a:endCxn id="17429" idx="0"/>
          </p:cNvCxnSpPr>
          <p:nvPr/>
        </p:nvCxnSpPr>
        <p:spPr bwMode="auto">
          <a:xfrm flipH="1">
            <a:off x="83439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36" name="AutoShape 46"/>
          <p:cNvCxnSpPr>
            <a:cxnSpLocks noChangeShapeType="1"/>
            <a:stCxn id="17425" idx="3"/>
            <a:endCxn id="17430" idx="0"/>
          </p:cNvCxnSpPr>
          <p:nvPr/>
        </p:nvCxnSpPr>
        <p:spPr bwMode="auto">
          <a:xfrm>
            <a:off x="8648700" y="32004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37" name="AutoShape 47"/>
          <p:cNvCxnSpPr>
            <a:cxnSpLocks noChangeShapeType="1"/>
            <a:stCxn id="17430" idx="3"/>
            <a:endCxn id="17426" idx="0"/>
          </p:cNvCxnSpPr>
          <p:nvPr/>
        </p:nvCxnSpPr>
        <p:spPr bwMode="auto">
          <a:xfrm flipH="1">
            <a:off x="86487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cxnSp>
        <p:nvCxnSpPr>
          <p:cNvPr id="17438" name="AutoShape 48"/>
          <p:cNvCxnSpPr>
            <a:cxnSpLocks noChangeShapeType="1"/>
            <a:stCxn id="17430" idx="3"/>
            <a:endCxn id="17434" idx="0"/>
          </p:cNvCxnSpPr>
          <p:nvPr/>
        </p:nvCxnSpPr>
        <p:spPr bwMode="auto">
          <a:xfrm>
            <a:off x="8953500" y="36576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7439" name="Rectangle 49"/>
          <p:cNvSpPr>
            <a:spLocks noChangeArrowheads="1"/>
          </p:cNvSpPr>
          <p:nvPr/>
        </p:nvSpPr>
        <p:spPr bwMode="auto">
          <a:xfrm>
            <a:off x="7924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  <a:endParaRPr lang="en-US"/>
          </a:p>
        </p:txBody>
      </p:sp>
      <p:sp>
        <p:nvSpPr>
          <p:cNvPr id="17440" name="Rectangle 50"/>
          <p:cNvSpPr>
            <a:spLocks noChangeArrowheads="1"/>
          </p:cNvSpPr>
          <p:nvPr/>
        </p:nvSpPr>
        <p:spPr bwMode="auto">
          <a:xfrm>
            <a:off x="87630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  <a:endParaRPr lang="en-US"/>
          </a:p>
        </p:txBody>
      </p:sp>
      <p:sp>
        <p:nvSpPr>
          <p:cNvPr id="17441" name="Rectangle 51"/>
          <p:cNvSpPr>
            <a:spLocks noChangeArrowheads="1"/>
          </p:cNvSpPr>
          <p:nvPr/>
        </p:nvSpPr>
        <p:spPr bwMode="auto">
          <a:xfrm>
            <a:off x="97536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  <a:endParaRPr lang="en-US"/>
          </a:p>
        </p:txBody>
      </p:sp>
      <p:sp>
        <p:nvSpPr>
          <p:cNvPr id="17442" name="Rectangle 52"/>
          <p:cNvSpPr>
            <a:spLocks noChangeArrowheads="1"/>
          </p:cNvSpPr>
          <p:nvPr/>
        </p:nvSpPr>
        <p:spPr bwMode="auto">
          <a:xfrm>
            <a:off x="10591800" y="5791200"/>
            <a:ext cx="533400" cy="304800"/>
          </a:xfrm>
          <a:prstGeom prst="rect">
            <a:avLst/>
          </a:prstGeom>
          <a:solidFill>
            <a:srgbClr val="CCCCCC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/>
              <a:t>?</a:t>
            </a:r>
            <a:endParaRPr lang="en-US"/>
          </a:p>
        </p:txBody>
      </p:sp>
      <p:sp>
        <p:nvSpPr>
          <p:cNvPr id="17443" name="Freeform 53"/>
          <p:cNvSpPr/>
          <p:nvPr/>
        </p:nvSpPr>
        <p:spPr bwMode="auto">
          <a:xfrm>
            <a:off x="8102600" y="4114800"/>
            <a:ext cx="508000" cy="1676400"/>
          </a:xfrm>
          <a:custGeom>
            <a:avLst/>
            <a:gdLst>
              <a:gd name="T0" fmla="*/ 2147483647 w 320"/>
              <a:gd name="T1" fmla="*/ 0 h 1440"/>
              <a:gd name="T2" fmla="*/ 2147483647 w 320"/>
              <a:gd name="T3" fmla="*/ 2147483647 h 1440"/>
              <a:gd name="T4" fmla="*/ 2147483647 w 320"/>
              <a:gd name="T5" fmla="*/ 2147483647 h 1440"/>
              <a:gd name="T6" fmla="*/ 2147483647 w 320"/>
              <a:gd name="T7" fmla="*/ 2147483647 h 1440"/>
              <a:gd name="T8" fmla="*/ 2147483647 w 320"/>
              <a:gd name="T9" fmla="*/ 2147483647 h 1440"/>
              <a:gd name="T10" fmla="*/ 2147483647 w 320"/>
              <a:gd name="T11" fmla="*/ 2147483647 h 14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440"/>
              <a:gd name="T20" fmla="*/ 320 w 320"/>
              <a:gd name="T21" fmla="*/ 1440 h 14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440">
                <a:moveTo>
                  <a:pt x="320" y="0"/>
                </a:moveTo>
                <a:cubicBezTo>
                  <a:pt x="232" y="72"/>
                  <a:pt x="144" y="144"/>
                  <a:pt x="128" y="240"/>
                </a:cubicBezTo>
                <a:cubicBezTo>
                  <a:pt x="112" y="336"/>
                  <a:pt x="240" y="480"/>
                  <a:pt x="224" y="576"/>
                </a:cubicBezTo>
                <a:cubicBezTo>
                  <a:pt x="208" y="672"/>
                  <a:pt x="64" y="736"/>
                  <a:pt x="32" y="816"/>
                </a:cubicBezTo>
                <a:cubicBezTo>
                  <a:pt x="0" y="896"/>
                  <a:pt x="32" y="952"/>
                  <a:pt x="32" y="1056"/>
                </a:cubicBezTo>
                <a:cubicBezTo>
                  <a:pt x="32" y="1160"/>
                  <a:pt x="32" y="1300"/>
                  <a:pt x="32" y="144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4" name="Freeform 54"/>
          <p:cNvSpPr/>
          <p:nvPr/>
        </p:nvSpPr>
        <p:spPr bwMode="auto">
          <a:xfrm>
            <a:off x="8890000" y="4114800"/>
            <a:ext cx="406400" cy="16764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5" name="Freeform 55"/>
          <p:cNvSpPr/>
          <p:nvPr/>
        </p:nvSpPr>
        <p:spPr bwMode="auto">
          <a:xfrm>
            <a:off x="10515600" y="3200400"/>
            <a:ext cx="457200" cy="2590800"/>
          </a:xfrm>
          <a:custGeom>
            <a:avLst/>
            <a:gdLst>
              <a:gd name="T0" fmla="*/ 2147483647 w 256"/>
              <a:gd name="T1" fmla="*/ 0 h 1056"/>
              <a:gd name="T2" fmla="*/ 2147483647 w 256"/>
              <a:gd name="T3" fmla="*/ 2147483647 h 1056"/>
              <a:gd name="T4" fmla="*/ 2147483647 w 256"/>
              <a:gd name="T5" fmla="*/ 2147483647 h 1056"/>
              <a:gd name="T6" fmla="*/ 2147483647 w 256"/>
              <a:gd name="T7" fmla="*/ 2147483647 h 1056"/>
              <a:gd name="T8" fmla="*/ 2147483647 w 256"/>
              <a:gd name="T9" fmla="*/ 2147483647 h 10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6"/>
              <a:gd name="T16" fmla="*/ 0 h 1056"/>
              <a:gd name="T17" fmla="*/ 256 w 256"/>
              <a:gd name="T18" fmla="*/ 1056 h 10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6" h="1056">
                <a:moveTo>
                  <a:pt x="256" y="0"/>
                </a:moveTo>
                <a:cubicBezTo>
                  <a:pt x="140" y="148"/>
                  <a:pt x="24" y="296"/>
                  <a:pt x="16" y="384"/>
                </a:cubicBezTo>
                <a:cubicBezTo>
                  <a:pt x="8" y="472"/>
                  <a:pt x="208" y="456"/>
                  <a:pt x="208" y="528"/>
                </a:cubicBezTo>
                <a:cubicBezTo>
                  <a:pt x="208" y="600"/>
                  <a:pt x="32" y="728"/>
                  <a:pt x="16" y="816"/>
                </a:cubicBezTo>
                <a:cubicBezTo>
                  <a:pt x="0" y="904"/>
                  <a:pt x="56" y="980"/>
                  <a:pt x="112" y="1056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446" name="Freeform 56"/>
          <p:cNvSpPr/>
          <p:nvPr/>
        </p:nvSpPr>
        <p:spPr bwMode="auto">
          <a:xfrm>
            <a:off x="9944100" y="3200400"/>
            <a:ext cx="508000" cy="2590800"/>
          </a:xfrm>
          <a:custGeom>
            <a:avLst/>
            <a:gdLst>
              <a:gd name="T0" fmla="*/ 2147483647 w 320"/>
              <a:gd name="T1" fmla="*/ 0 h 1632"/>
              <a:gd name="T2" fmla="*/ 2147483647 w 320"/>
              <a:gd name="T3" fmla="*/ 2147483647 h 1632"/>
              <a:gd name="T4" fmla="*/ 2147483647 w 320"/>
              <a:gd name="T5" fmla="*/ 2147483647 h 1632"/>
              <a:gd name="T6" fmla="*/ 2147483647 w 320"/>
              <a:gd name="T7" fmla="*/ 2147483647 h 1632"/>
              <a:gd name="T8" fmla="*/ 2147483647 w 320"/>
              <a:gd name="T9" fmla="*/ 2147483647 h 1632"/>
              <a:gd name="T10" fmla="*/ 2147483647 w 320"/>
              <a:gd name="T11" fmla="*/ 2147483647 h 16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0"/>
              <a:gd name="T19" fmla="*/ 0 h 1632"/>
              <a:gd name="T20" fmla="*/ 320 w 320"/>
              <a:gd name="T21" fmla="*/ 1632 h 16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0" h="1632">
                <a:moveTo>
                  <a:pt x="216" y="0"/>
                </a:moveTo>
                <a:cubicBezTo>
                  <a:pt x="268" y="108"/>
                  <a:pt x="320" y="216"/>
                  <a:pt x="312" y="336"/>
                </a:cubicBezTo>
                <a:cubicBezTo>
                  <a:pt x="304" y="456"/>
                  <a:pt x="192" y="576"/>
                  <a:pt x="168" y="720"/>
                </a:cubicBezTo>
                <a:cubicBezTo>
                  <a:pt x="144" y="864"/>
                  <a:pt x="192" y="1104"/>
                  <a:pt x="168" y="1200"/>
                </a:cubicBezTo>
                <a:cubicBezTo>
                  <a:pt x="144" y="1296"/>
                  <a:pt x="48" y="1224"/>
                  <a:pt x="24" y="1296"/>
                </a:cubicBezTo>
                <a:cubicBezTo>
                  <a:pt x="0" y="1368"/>
                  <a:pt x="12" y="1500"/>
                  <a:pt x="24" y="1632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7447" name="AutoShape 57"/>
          <p:cNvCxnSpPr>
            <a:cxnSpLocks noChangeShapeType="1"/>
            <a:stCxn id="17422" idx="3"/>
            <a:endCxn id="17448" idx="0"/>
          </p:cNvCxnSpPr>
          <p:nvPr/>
        </p:nvCxnSpPr>
        <p:spPr bwMode="auto">
          <a:xfrm>
            <a:off x="8953500" y="2743200"/>
            <a:ext cx="304800" cy="1524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</p:spPr>
      </p:cxnSp>
      <p:sp>
        <p:nvSpPr>
          <p:cNvPr id="17448" name="AutoShape 58"/>
          <p:cNvSpPr>
            <a:spLocks noChangeArrowheads="1"/>
          </p:cNvSpPr>
          <p:nvPr/>
        </p:nvSpPr>
        <p:spPr bwMode="auto">
          <a:xfrm>
            <a:off x="9067800" y="28956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CCCCCC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85499" name="Rectangle 59"/>
          <p:cNvSpPr>
            <a:spLocks noChangeArrowheads="1"/>
          </p:cNvSpPr>
          <p:nvPr/>
        </p:nvSpPr>
        <p:spPr bwMode="auto">
          <a:xfrm>
            <a:off x="80772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Calibri" panose="020F0502020204030204" pitchFamily="34" charset="0"/>
              </a:rPr>
              <a:t>-1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85500" name="Rectangle 60"/>
          <p:cNvSpPr>
            <a:spLocks noChangeArrowheads="1"/>
          </p:cNvSpPr>
          <p:nvPr/>
        </p:nvSpPr>
        <p:spPr bwMode="auto">
          <a:xfrm>
            <a:off x="87630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Calibri" panose="020F0502020204030204" pitchFamily="34" charset="0"/>
              </a:rPr>
              <a:t>-2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85501" name="Rectangle 61"/>
          <p:cNvSpPr>
            <a:spLocks noChangeArrowheads="1"/>
          </p:cNvSpPr>
          <p:nvPr/>
        </p:nvSpPr>
        <p:spPr bwMode="auto">
          <a:xfrm>
            <a:off x="97536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Calibri" panose="020F0502020204030204" pitchFamily="34" charset="0"/>
              </a:rPr>
              <a:t>4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85502" name="Rectangle 62"/>
          <p:cNvSpPr>
            <a:spLocks noChangeArrowheads="1"/>
          </p:cNvSpPr>
          <p:nvPr/>
        </p:nvSpPr>
        <p:spPr bwMode="auto">
          <a:xfrm>
            <a:off x="10439400" y="2438400"/>
            <a:ext cx="457200" cy="304800"/>
          </a:xfrm>
          <a:prstGeom prst="rect">
            <a:avLst/>
          </a:prstGeom>
          <a:solidFill>
            <a:srgbClr val="0099FF"/>
          </a:solidFill>
          <a:ln w="12700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pPr algn="ctr"/>
            <a:r>
              <a:rPr lang="en-US">
                <a:latin typeface="Calibri" panose="020F0502020204030204" pitchFamily="34" charset="0"/>
              </a:rPr>
              <a:t>9</a:t>
            </a:r>
            <a:endParaRPr lang="en-US">
              <a:latin typeface="Calibri" panose="020F0502020204030204" pitchFamily="34" charset="0"/>
            </a:endParaRPr>
          </a:p>
        </p:txBody>
      </p:sp>
      <p:sp>
        <p:nvSpPr>
          <p:cNvPr id="1085505" name="AutoShape 65"/>
          <p:cNvSpPr>
            <a:spLocks noChangeArrowheads="1"/>
          </p:cNvSpPr>
          <p:nvPr/>
        </p:nvSpPr>
        <p:spPr bwMode="auto">
          <a:xfrm>
            <a:off x="9296400" y="15240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0099FF"/>
          </a:solidFill>
          <a:ln w="9525">
            <a:solidFill>
              <a:schemeClr val="tx1"/>
            </a:solidFill>
            <a:miter lim="800000"/>
          </a:ln>
        </p:spPr>
        <p:txBody>
          <a:bodyPr wrap="none" tIns="182880" anchor="b" anchorCtr="0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4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85507" name="Text Box 67"/>
          <p:cNvSpPr txBox="1">
            <a:spLocks noChangeArrowheads="1"/>
          </p:cNvSpPr>
          <p:nvPr/>
        </p:nvSpPr>
        <p:spPr bwMode="auto">
          <a:xfrm>
            <a:off x="11223625" y="1919288"/>
            <a:ext cx="663575" cy="36671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anose="020F0502020204030204" pitchFamily="34" charset="0"/>
              </a:rPr>
              <a:t>min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085508" name="Text Box 68"/>
          <p:cNvSpPr txBox="1">
            <a:spLocks noChangeArrowheads="1"/>
          </p:cNvSpPr>
          <p:nvPr/>
        </p:nvSpPr>
        <p:spPr bwMode="auto">
          <a:xfrm>
            <a:off x="11223625" y="1462088"/>
            <a:ext cx="663575" cy="366712"/>
          </a:xfrm>
          <a:prstGeom prst="rect">
            <a:avLst/>
          </a:prstGeom>
          <a:noFill/>
          <a:ln w="12700">
            <a:noFill/>
            <a:miter lim="800000"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>
                <a:latin typeface="Calibri" panose="020F0502020204030204" pitchFamily="34" charset="0"/>
              </a:rPr>
              <a:t>max</a:t>
            </a:r>
            <a:endParaRPr lang="en-US" b="1" dirty="0">
              <a:latin typeface="Calibri" panose="020F0502020204030204" pitchFamily="34" charset="0"/>
            </a:endParaRPr>
          </a:p>
        </p:txBody>
      </p:sp>
      <p:sp>
        <p:nvSpPr>
          <p:cNvPr id="1085509" name="AutoShape 69"/>
          <p:cNvSpPr>
            <a:spLocks noChangeArrowheads="1"/>
          </p:cNvSpPr>
          <p:nvPr/>
        </p:nvSpPr>
        <p:spPr bwMode="auto">
          <a:xfrm rot="10800000">
            <a:off x="84582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-2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85510" name="AutoShape 70"/>
          <p:cNvSpPr>
            <a:spLocks noChangeArrowheads="1"/>
          </p:cNvSpPr>
          <p:nvPr/>
        </p:nvSpPr>
        <p:spPr bwMode="auto">
          <a:xfrm rot="10800000">
            <a:off x="10134600" y="1981200"/>
            <a:ext cx="381000" cy="304800"/>
          </a:xfrm>
          <a:prstGeom prst="triangle">
            <a:avLst>
              <a:gd name="adj" fmla="val 50000"/>
            </a:avLst>
          </a:prstGeom>
          <a:solidFill>
            <a:srgbClr val="FF7575"/>
          </a:solidFill>
          <a:ln w="9525">
            <a:solidFill>
              <a:schemeClr val="tx1"/>
            </a:solidFill>
            <a:miter lim="800000"/>
          </a:ln>
        </p:spPr>
        <p:txBody>
          <a:bodyPr rot="10800000" wrap="none" tIns="91440" anchor="ctr" anchorCtr="1"/>
          <a:lstStyle/>
          <a:p>
            <a:pPr algn="ctr"/>
            <a:r>
              <a:rPr lang="en-US" dirty="0">
                <a:latin typeface="Calibri" panose="020F0502020204030204" pitchFamily="34" charset="0"/>
              </a:rPr>
              <a:t>4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Cloud 1"/>
          <p:cNvSpPr/>
          <p:nvPr/>
        </p:nvSpPr>
        <p:spPr>
          <a:xfrm rot="505837">
            <a:off x="7504576" y="2743200"/>
            <a:ext cx="4191000" cy="3962400"/>
          </a:xfrm>
          <a:prstGeom prst="cloud">
            <a:avLst/>
          </a:prstGeom>
          <a:gradFill>
            <a:gsLst>
              <a:gs pos="0">
                <a:schemeClr val="accent1">
                  <a:shade val="51000"/>
                  <a:satMod val="130000"/>
                  <a:alpha val="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99" grpId="0" animBg="1" autoUpdateAnimBg="0"/>
      <p:bldP spid="1085500" grpId="0" animBg="1" autoUpdateAnimBg="0"/>
      <p:bldP spid="1085501" grpId="0" animBg="1" autoUpdateAnimBg="0"/>
      <p:bldP spid="1085502" grpId="0" animBg="1" autoUpdateAnimBg="0"/>
      <p:bldP spid="1085505" grpId="0" animBg="1" autoUpdateAnimBg="0"/>
      <p:bldP spid="1085509" grpId="0" animBg="1"/>
      <p:bldP spid="1085510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Checkers, Chess, Go</a:t>
            </a:r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1798C-0F99-461B-869F-8FC2E08F7ABC}" type="slidenum">
              <a:rPr lang="en-US" smtClean="0"/>
            </a:fld>
            <a:endParaRPr lang="en-US" dirty="0"/>
          </a:p>
        </p:txBody>
      </p:sp>
      <p:pic>
        <p:nvPicPr>
          <p:cNvPr id="5" name="Picture 2" descr="Draughts - Wikiped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380672"/>
            <a:ext cx="4267200" cy="283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ommon Chess Openings You Should Lear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397001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w the game Go is played - The Verge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066" y="4068332"/>
            <a:ext cx="3649134" cy="273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404536"/>
            <a:ext cx="4610100" cy="2267569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7000" y="3886200"/>
            <a:ext cx="4686300" cy="215879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5461000" cy="4729164"/>
          </a:xfrm>
        </p:spPr>
        <p:txBody>
          <a:bodyPr/>
          <a:lstStyle/>
          <a:p>
            <a:r>
              <a:rPr lang="en-US" sz="2800" dirty="0"/>
              <a:t>Evaluation functions are always imperfect</a:t>
            </a:r>
            <a:endParaRPr lang="en-US" sz="2800" dirty="0"/>
          </a:p>
          <a:p>
            <a:r>
              <a:rPr lang="en-US" sz="2800" dirty="0"/>
              <a:t>Deeper search =&gt; better play (usually)</a:t>
            </a:r>
            <a:endParaRPr lang="en-US" sz="2800" dirty="0"/>
          </a:p>
          <a:p>
            <a:r>
              <a:rPr lang="en-US" sz="2800" dirty="0"/>
              <a:t>Or, deeper search gives same quality of play with a less accurate evaluation function</a:t>
            </a:r>
            <a:endParaRPr lang="en-US" sz="2800" dirty="0"/>
          </a:p>
          <a:p>
            <a:r>
              <a:rPr lang="en-US" sz="2800" dirty="0"/>
              <a:t>An important example of the tradeoff between complexity of features and complexity of computation</a:t>
            </a:r>
            <a:endParaRPr lang="en-US" sz="2800" dirty="0"/>
          </a:p>
        </p:txBody>
      </p:sp>
      <p:sp>
        <p:nvSpPr>
          <p:cNvPr id="7" name="Text Box 76"/>
          <p:cNvSpPr txBox="1">
            <a:spLocks noChangeArrowheads="1"/>
          </p:cNvSpPr>
          <p:nvPr/>
        </p:nvSpPr>
        <p:spPr bwMode="auto">
          <a:xfrm>
            <a:off x="8382000" y="6488112"/>
            <a:ext cx="3810000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 pitchFamily="34" charset="0"/>
              </a:rPr>
              <a:t>[Demo: depth limited (L6D4, L6D5)]</a:t>
            </a:r>
            <a:endParaRPr lang="en-US" dirty="0">
              <a:solidFill>
                <a:srgbClr val="CC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with Depth-2 Lookahead</a:t>
            </a:r>
            <a:endParaRPr lang="en-US" dirty="0"/>
          </a:p>
        </p:txBody>
      </p:sp>
      <p:pic>
        <p:nvPicPr>
          <p:cNvPr id="3" name="DepthLimited-depth2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Pacman with Depth-10 Lookahead</a:t>
            </a:r>
            <a:endParaRPr lang="en-US" dirty="0"/>
          </a:p>
        </p:txBody>
      </p:sp>
      <p:pic>
        <p:nvPicPr>
          <p:cNvPr id="3" name="DepthLimited-depth10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49450" y="1143000"/>
            <a:ext cx="8293100" cy="51831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43200" y="1314643"/>
            <a:ext cx="6729412" cy="503516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Functions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Functions</a:t>
            </a: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1676400" y="1295400"/>
            <a:ext cx="1150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dirty="0"/>
              <a:t>Evaluation functions score non-terminals in depth-limited search</a:t>
            </a: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endParaRPr lang="en-US" sz="2400" dirty="0"/>
          </a:p>
          <a:p>
            <a:pPr eaLnBrk="1" hangingPunct="1">
              <a:lnSpc>
                <a:spcPct val="80000"/>
              </a:lnSpc>
            </a:pPr>
            <a:r>
              <a:rPr lang="en-US" sz="2400" dirty="0"/>
              <a:t>Typically weighted linear sum of features: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EVAL(s) = 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 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  <a:cs typeface="Times New Roman" panose="02020603050405020304" pitchFamily="18" charset="0"/>
              </a:rPr>
              <a:t>2</a:t>
            </a:r>
            <a:r>
              <a:rPr lang="en-US" sz="2000" baseline="-25000" dirty="0">
                <a:solidFill>
                  <a:srgbClr val="BD00B0"/>
                </a:solidFill>
              </a:rPr>
              <a:t> 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  <a:cs typeface="Times New Roman" panose="02020603050405020304" pitchFamily="18" charset="0"/>
              </a:rPr>
              <a:t>2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+ …. + </a:t>
            </a:r>
            <a:r>
              <a:rPr lang="en-US" sz="2000" i="1" dirty="0" err="1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anose="02020603050405020304" pitchFamily="18" charset="0"/>
              </a:rPr>
              <a:t>n</a:t>
            </a:r>
            <a:r>
              <a:rPr lang="en-US" sz="2000" baseline="-25000" dirty="0">
                <a:solidFill>
                  <a:srgbClr val="BD00B0"/>
                </a:solidFill>
                <a:cs typeface="Times New Roman" panose="02020603050405020304" pitchFamily="18" charset="0"/>
              </a:rPr>
              <a:t>  </a:t>
            </a:r>
            <a:r>
              <a:rPr lang="en-US" sz="2000" i="1" dirty="0" err="1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baseline="-25000" dirty="0" err="1">
                <a:solidFill>
                  <a:srgbClr val="BD00B0"/>
                </a:solidFill>
                <a:cs typeface="Times New Roman" panose="02020603050405020304" pitchFamily="18" charset="0"/>
              </a:rPr>
              <a:t>n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</a:t>
            </a:r>
            <a:endParaRPr lang="en-US" sz="2000" dirty="0">
              <a:solidFill>
                <a:srgbClr val="BD00B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E.g., 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 = 9,  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solidFill>
                  <a:srgbClr val="BD00B0"/>
                </a:solidFill>
              </a:rPr>
              <a:t>1</a:t>
            </a:r>
            <a:r>
              <a:rPr lang="en-US" sz="2000" dirty="0">
                <a:solidFill>
                  <a:srgbClr val="BD00B0"/>
                </a:solidFill>
              </a:rPr>
              <a:t>(</a:t>
            </a:r>
            <a:r>
              <a:rPr lang="en-US" sz="2000" i="1" dirty="0">
                <a:solidFill>
                  <a:srgbClr val="BD00B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solidFill>
                  <a:srgbClr val="BD00B0"/>
                </a:solidFill>
              </a:rPr>
              <a:t>) = (num white queens – num black queens)</a:t>
            </a:r>
            <a:r>
              <a:rPr lang="en-US" sz="2000" dirty="0"/>
              <a:t>, etc.</a:t>
            </a:r>
            <a:endParaRPr lang="en-US" sz="2000" dirty="0"/>
          </a:p>
          <a:p>
            <a:pPr>
              <a:lnSpc>
                <a:spcPct val="80000"/>
              </a:lnSpc>
            </a:pPr>
            <a:r>
              <a:rPr lang="en-US" sz="2400" dirty="0"/>
              <a:t>Or a more complex nonlinear function (e.g., NN) trained by self-play RL</a:t>
            </a: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Terminate search only in </a:t>
            </a:r>
            <a:r>
              <a:rPr lang="en-US" sz="2400" b="1" i="1" dirty="0">
                <a:solidFill>
                  <a:srgbClr val="FF0000"/>
                </a:solidFill>
              </a:rPr>
              <a:t>quiescent</a:t>
            </a:r>
            <a:r>
              <a:rPr lang="en-US" sz="2400" dirty="0"/>
              <a:t> positions, i.e., no major </a:t>
            </a:r>
            <a:endParaRPr lang="en-US" sz="2400" dirty="0"/>
          </a:p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      changes expected in feature values</a:t>
            </a:r>
            <a:endParaRPr lang="en-US" sz="2400" dirty="0"/>
          </a:p>
        </p:txBody>
      </p:sp>
      <p:pic>
        <p:nvPicPr>
          <p:cNvPr id="19460" name="Picture 2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2286000" y="1828800"/>
            <a:ext cx="2438400" cy="2734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1" name="Picture 2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7175" y="1828800"/>
            <a:ext cx="2519916" cy="2746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3" name="AutoShape 27"/>
          <p:cNvSpPr>
            <a:spLocks noChangeArrowheads="1"/>
          </p:cNvSpPr>
          <p:nvPr/>
        </p:nvSpPr>
        <p:spPr bwMode="auto">
          <a:xfrm>
            <a:off x="5967413" y="2349500"/>
            <a:ext cx="166687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4" name="AutoShape 28"/>
          <p:cNvSpPr>
            <a:spLocks noChangeArrowheads="1"/>
          </p:cNvSpPr>
          <p:nvPr/>
        </p:nvSpPr>
        <p:spPr bwMode="auto">
          <a:xfrm rot="10800000">
            <a:off x="5380038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5" name="AutoShape 29"/>
          <p:cNvSpPr>
            <a:spLocks noChangeArrowheads="1"/>
          </p:cNvSpPr>
          <p:nvPr/>
        </p:nvSpPr>
        <p:spPr bwMode="auto">
          <a:xfrm rot="10800000">
            <a:off x="6469063" y="2743200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6" name="AutoShape 30"/>
          <p:cNvSpPr>
            <a:spLocks noChangeArrowheads="1"/>
          </p:cNvSpPr>
          <p:nvPr/>
        </p:nvSpPr>
        <p:spPr bwMode="auto">
          <a:xfrm>
            <a:off x="50895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7" name="AutoShape 31"/>
          <p:cNvSpPr>
            <a:spLocks noChangeArrowheads="1"/>
          </p:cNvSpPr>
          <p:nvPr/>
        </p:nvSpPr>
        <p:spPr bwMode="auto">
          <a:xfrm>
            <a:off x="56991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8" name="AutoShape 32"/>
          <p:cNvSpPr>
            <a:spLocks noChangeArrowheads="1"/>
          </p:cNvSpPr>
          <p:nvPr/>
        </p:nvSpPr>
        <p:spPr bwMode="auto">
          <a:xfrm>
            <a:off x="6156325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69" name="AutoShape 33"/>
          <p:cNvSpPr>
            <a:spLocks noChangeArrowheads="1"/>
          </p:cNvSpPr>
          <p:nvPr/>
        </p:nvSpPr>
        <p:spPr bwMode="auto">
          <a:xfrm>
            <a:off x="6805613" y="303212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0" name="AutoShape 34"/>
          <p:cNvCxnSpPr>
            <a:cxnSpLocks noChangeShapeType="1"/>
            <a:stCxn id="19463" idx="3"/>
            <a:endCxn id="19464" idx="3"/>
          </p:cNvCxnSpPr>
          <p:nvPr/>
        </p:nvCxnSpPr>
        <p:spPr bwMode="auto">
          <a:xfrm flipH="1">
            <a:off x="5462588" y="2517775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471" name="AutoShape 35"/>
          <p:cNvCxnSpPr>
            <a:cxnSpLocks noChangeShapeType="1"/>
            <a:stCxn id="19463" idx="3"/>
            <a:endCxn id="19465" idx="3"/>
          </p:cNvCxnSpPr>
          <p:nvPr/>
        </p:nvCxnSpPr>
        <p:spPr bwMode="auto">
          <a:xfrm>
            <a:off x="6051550" y="2517775"/>
            <a:ext cx="500063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472" name="AutoShape 36"/>
          <p:cNvCxnSpPr>
            <a:cxnSpLocks noChangeShapeType="1"/>
            <a:stCxn id="19464" idx="0"/>
            <a:endCxn id="19466" idx="0"/>
          </p:cNvCxnSpPr>
          <p:nvPr/>
        </p:nvCxnSpPr>
        <p:spPr bwMode="auto">
          <a:xfrm flipH="1">
            <a:off x="5173663" y="2909888"/>
            <a:ext cx="290512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473" name="AutoShape 37"/>
          <p:cNvCxnSpPr>
            <a:cxnSpLocks noChangeShapeType="1"/>
            <a:stCxn id="19464" idx="0"/>
            <a:endCxn id="19467" idx="0"/>
          </p:cNvCxnSpPr>
          <p:nvPr/>
        </p:nvCxnSpPr>
        <p:spPr bwMode="auto">
          <a:xfrm>
            <a:off x="5464175" y="2909888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474" name="AutoShape 38"/>
          <p:cNvCxnSpPr>
            <a:cxnSpLocks noChangeShapeType="1"/>
            <a:stCxn id="19465" idx="0"/>
            <a:endCxn id="19468" idx="0"/>
          </p:cNvCxnSpPr>
          <p:nvPr/>
        </p:nvCxnSpPr>
        <p:spPr bwMode="auto">
          <a:xfrm flipH="1">
            <a:off x="6240463" y="2909888"/>
            <a:ext cx="312737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475" name="AutoShape 39"/>
          <p:cNvCxnSpPr>
            <a:cxnSpLocks noChangeShapeType="1"/>
            <a:stCxn id="19465" idx="0"/>
            <a:endCxn id="19469" idx="0"/>
          </p:cNvCxnSpPr>
          <p:nvPr/>
        </p:nvCxnSpPr>
        <p:spPr bwMode="auto">
          <a:xfrm>
            <a:off x="6553200" y="2909888"/>
            <a:ext cx="336550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sp>
        <p:nvSpPr>
          <p:cNvPr id="19476" name="AutoShape 40"/>
          <p:cNvSpPr>
            <a:spLocks noChangeArrowheads="1"/>
          </p:cNvSpPr>
          <p:nvPr/>
        </p:nvSpPr>
        <p:spPr bwMode="auto">
          <a:xfrm>
            <a:off x="66294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77" name="AutoShape 41"/>
          <p:cNvCxnSpPr>
            <a:cxnSpLocks noChangeShapeType="1"/>
            <a:endCxn id="32" idx="3"/>
          </p:cNvCxnSpPr>
          <p:nvPr/>
        </p:nvCxnSpPr>
        <p:spPr bwMode="auto">
          <a:xfrm>
            <a:off x="4470400" y="3054350"/>
            <a:ext cx="1000125" cy="763587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</p:spPr>
      </p:cxnSp>
      <p:cxnSp>
        <p:nvCxnSpPr>
          <p:cNvPr id="19478" name="AutoShape 42"/>
          <p:cNvCxnSpPr>
            <a:cxnSpLocks noChangeShapeType="1"/>
            <a:endCxn id="19482" idx="1"/>
          </p:cNvCxnSpPr>
          <p:nvPr/>
        </p:nvCxnSpPr>
        <p:spPr bwMode="auto">
          <a:xfrm flipH="1">
            <a:off x="7010400" y="3059113"/>
            <a:ext cx="866775" cy="530225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dash"/>
            <a:round/>
            <a:tailEnd type="triangle" w="med" len="med"/>
          </a:ln>
        </p:spPr>
      </p:cxnSp>
      <p:sp>
        <p:nvSpPr>
          <p:cNvPr id="19479" name="Rectangle 43"/>
          <p:cNvSpPr>
            <a:spLocks noChangeArrowheads="1"/>
          </p:cNvSpPr>
          <p:nvPr/>
        </p:nvSpPr>
        <p:spPr bwMode="auto">
          <a:xfrm rot="10800000">
            <a:off x="6156325" y="3489325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9480" name="AutoShape 44"/>
          <p:cNvCxnSpPr>
            <a:cxnSpLocks noChangeShapeType="1"/>
            <a:stCxn id="19468" idx="3"/>
            <a:endCxn id="19479" idx="2"/>
          </p:cNvCxnSpPr>
          <p:nvPr/>
        </p:nvCxnSpPr>
        <p:spPr bwMode="auto">
          <a:xfrm flipH="1">
            <a:off x="6238875" y="3200400"/>
            <a:ext cx="1588" cy="2873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19481" name="AutoShape 45"/>
          <p:cNvCxnSpPr>
            <a:cxnSpLocks noChangeShapeType="1"/>
            <a:stCxn id="19468" idx="4"/>
            <a:endCxn id="19482" idx="2"/>
          </p:cNvCxnSpPr>
          <p:nvPr/>
        </p:nvCxnSpPr>
        <p:spPr bwMode="auto">
          <a:xfrm>
            <a:off x="6324600" y="3200400"/>
            <a:ext cx="600075" cy="3032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sp>
        <p:nvSpPr>
          <p:cNvPr id="19482" name="Rectangle 46"/>
          <p:cNvSpPr>
            <a:spLocks noChangeArrowheads="1"/>
          </p:cNvSpPr>
          <p:nvPr/>
        </p:nvSpPr>
        <p:spPr bwMode="auto">
          <a:xfrm rot="10800000">
            <a:off x="6842125" y="35052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483" name="AutoShape 47"/>
          <p:cNvSpPr>
            <a:spLocks noChangeArrowheads="1"/>
          </p:cNvSpPr>
          <p:nvPr/>
        </p:nvSpPr>
        <p:spPr bwMode="auto">
          <a:xfrm>
            <a:off x="5943600" y="3690938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AutoShape 28"/>
          <p:cNvSpPr>
            <a:spLocks noChangeArrowheads="1"/>
          </p:cNvSpPr>
          <p:nvPr/>
        </p:nvSpPr>
        <p:spPr bwMode="auto">
          <a:xfrm rot="10800000">
            <a:off x="5105400" y="3444875"/>
            <a:ext cx="168275" cy="168275"/>
          </a:xfrm>
          <a:prstGeom prst="triangle">
            <a:avLst>
              <a:gd name="adj" fmla="val 50000"/>
            </a:avLst>
          </a:prstGeom>
          <a:solidFill>
            <a:srgbClr val="FF99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30" name="AutoShape 34"/>
          <p:cNvCxnSpPr>
            <a:cxnSpLocks noChangeShapeType="1"/>
            <a:endCxn id="29" idx="3"/>
          </p:cNvCxnSpPr>
          <p:nvPr/>
        </p:nvCxnSpPr>
        <p:spPr bwMode="auto">
          <a:xfrm flipH="1">
            <a:off x="5187950" y="3219450"/>
            <a:ext cx="588962" cy="22383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cxnSp>
        <p:nvCxnSpPr>
          <p:cNvPr id="31" name="AutoShape 37"/>
          <p:cNvCxnSpPr>
            <a:cxnSpLocks noChangeShapeType="1"/>
            <a:stCxn id="29" idx="0"/>
          </p:cNvCxnSpPr>
          <p:nvPr/>
        </p:nvCxnSpPr>
        <p:spPr bwMode="auto">
          <a:xfrm>
            <a:off x="5189537" y="3611563"/>
            <a:ext cx="319088" cy="1222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</a:ln>
        </p:spPr>
      </p:cxnSp>
      <p:sp>
        <p:nvSpPr>
          <p:cNvPr id="32" name="Rectangle 43"/>
          <p:cNvSpPr>
            <a:spLocks noChangeArrowheads="1"/>
          </p:cNvSpPr>
          <p:nvPr/>
        </p:nvSpPr>
        <p:spPr bwMode="auto">
          <a:xfrm rot="10800000">
            <a:off x="5470525" y="3733800"/>
            <a:ext cx="168275" cy="168275"/>
          </a:xfrm>
          <a:prstGeom prst="rect">
            <a:avLst/>
          </a:prstGeom>
          <a:solidFill>
            <a:srgbClr val="9B01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auto">
          <a:xfrm>
            <a:off x="5257800" y="3935413"/>
            <a:ext cx="609600" cy="27146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3" name="Group 37"/>
          <p:cNvGrpSpPr/>
          <p:nvPr/>
        </p:nvGrpSpPr>
        <p:grpSpPr bwMode="auto">
          <a:xfrm>
            <a:off x="3862388" y="1447800"/>
            <a:ext cx="4519612" cy="2462213"/>
            <a:chOff x="1457" y="1425"/>
            <a:chExt cx="2847" cy="1551"/>
          </a:xfrm>
        </p:grpSpPr>
        <p:grpSp>
          <p:nvGrpSpPr>
            <p:cNvPr id="2079" name="Group 34"/>
            <p:cNvGrpSpPr/>
            <p:nvPr/>
          </p:nvGrpSpPr>
          <p:grpSpPr bwMode="auto">
            <a:xfrm>
              <a:off x="1457" y="1425"/>
              <a:ext cx="2847" cy="1551"/>
              <a:chOff x="1457" y="1425"/>
              <a:chExt cx="2847" cy="1551"/>
            </a:xfrm>
          </p:grpSpPr>
          <p:pic>
            <p:nvPicPr>
              <p:cNvPr id="2080" name="Picture 28"/>
              <p:cNvPicPr>
                <a:picLocks noChangeAspect="1" noChangeArrowheads="1"/>
              </p:cNvPicPr>
              <p:nvPr/>
            </p:nvPicPr>
            <p:blipFill>
              <a:blip r:embed="rId1" cstate="print"/>
              <a:srcRect/>
              <a:stretch>
                <a:fillRect/>
              </a:stretch>
            </p:blipFill>
            <p:spPr bwMode="auto">
              <a:xfrm>
                <a:off x="1457" y="1425"/>
                <a:ext cx="2847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2051" name="Object 31"/>
              <p:cNvGraphicFramePr>
                <a:graphicFrameLocks noChangeAspect="1"/>
              </p:cNvGraphicFramePr>
              <p:nvPr/>
            </p:nvGraphicFramePr>
            <p:xfrm>
              <a:off x="2432" y="2400"/>
              <a:ext cx="174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0" name="Photo Editor Photo" r:id="rId2" imgW="327660" imgH="342900" progId="MSPhotoEd.3">
                      <p:embed/>
                    </p:oleObj>
                  </mc:Choice>
                  <mc:Fallback>
                    <p:oleObj name="Photo Editor Photo" r:id="rId2" imgW="327660" imgH="342900" progId="MSPhotoEd.3">
                      <p:embed/>
                      <p:pic>
                        <p:nvPicPr>
                          <p:cNvPr id="0" name="Object 3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32" y="2400"/>
                            <a:ext cx="174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52" name="Object 33"/>
              <p:cNvGraphicFramePr>
                <a:graphicFrameLocks noChangeAspect="1"/>
              </p:cNvGraphicFramePr>
              <p:nvPr/>
            </p:nvGraphicFramePr>
            <p:xfrm>
              <a:off x="3264" y="2544"/>
              <a:ext cx="206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" name="Photo Editor Photo" r:id="rId4" imgW="327660" imgH="342900" progId="MSPhotoEd.3">
                      <p:embed/>
                    </p:oleObj>
                  </mc:Choice>
                  <mc:Fallback>
                    <p:oleObj name="Photo Editor Photo" r:id="rId4" imgW="327660" imgH="342900" progId="MSPhotoEd.3">
                      <p:embed/>
                      <p:pic>
                        <p:nvPicPr>
                          <p:cNvPr id="0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64" y="2544"/>
                            <a:ext cx="206" cy="16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050" name="Object 35"/>
            <p:cNvGraphicFramePr>
              <a:graphicFrameLocks noChangeAspect="1"/>
            </p:cNvGraphicFramePr>
            <p:nvPr/>
          </p:nvGraphicFramePr>
          <p:xfrm>
            <a:off x="2880" y="2400"/>
            <a:ext cx="192" cy="1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" name="Photo Editor Photo" r:id="rId5" imgW="327660" imgH="342900" progId="MSPhotoEd.3">
                    <p:embed/>
                  </p:oleObj>
                </mc:Choice>
                <mc:Fallback>
                  <p:oleObj name="Photo Editor Photo" r:id="rId5" imgW="327660" imgH="342900" progId="MSPhotoEd.3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0" y="2400"/>
                          <a:ext cx="192" cy="1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Evaluation for Pacman</a:t>
            </a:r>
            <a:endParaRPr lang="en-US"/>
          </a:p>
        </p:txBody>
      </p:sp>
      <p:grpSp>
        <p:nvGrpSpPr>
          <p:cNvPr id="4" name="Group 45"/>
          <p:cNvGrpSpPr/>
          <p:nvPr/>
        </p:nvGrpSpPr>
        <p:grpSpPr bwMode="auto">
          <a:xfrm>
            <a:off x="5511800" y="3452813"/>
            <a:ext cx="1257300" cy="296862"/>
            <a:chOff x="2496" y="2688"/>
            <a:chExt cx="792" cy="187"/>
          </a:xfrm>
        </p:grpSpPr>
        <p:pic>
          <p:nvPicPr>
            <p:cNvPr id="2076" name="Picture 4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072" y="2688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7" name="Picture 4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496" y="2688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8" name="Picture 44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78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2"/>
          <p:cNvGrpSpPr/>
          <p:nvPr/>
        </p:nvGrpSpPr>
        <p:grpSpPr bwMode="auto">
          <a:xfrm>
            <a:off x="5207000" y="2538413"/>
            <a:ext cx="1866900" cy="754062"/>
            <a:chOff x="2304" y="2112"/>
            <a:chExt cx="1176" cy="475"/>
          </a:xfrm>
        </p:grpSpPr>
        <p:pic>
          <p:nvPicPr>
            <p:cNvPr id="2073" name="Picture 49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264" y="22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4" name="Picture 50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92" y="2112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5" name="Picture 5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59"/>
          <p:cNvGrpSpPr/>
          <p:nvPr/>
        </p:nvGrpSpPr>
        <p:grpSpPr bwMode="auto">
          <a:xfrm>
            <a:off x="5207000" y="2971800"/>
            <a:ext cx="1104900" cy="296862"/>
            <a:chOff x="2304" y="2400"/>
            <a:chExt cx="696" cy="187"/>
          </a:xfrm>
        </p:grpSpPr>
        <p:pic>
          <p:nvPicPr>
            <p:cNvPr id="2070" name="Picture 5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1" name="Picture 5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72" name="Picture 58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Group 66"/>
          <p:cNvGrpSpPr/>
          <p:nvPr/>
        </p:nvGrpSpPr>
        <p:grpSpPr bwMode="auto">
          <a:xfrm>
            <a:off x="4445000" y="2995613"/>
            <a:ext cx="1104900" cy="296862"/>
            <a:chOff x="2304" y="2400"/>
            <a:chExt cx="696" cy="187"/>
          </a:xfrm>
        </p:grpSpPr>
        <p:pic>
          <p:nvPicPr>
            <p:cNvPr id="2067" name="Picture 6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784" y="2400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8" name="Picture 6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544" y="240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9" name="Picture 6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04" y="240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Group 75"/>
          <p:cNvGrpSpPr/>
          <p:nvPr/>
        </p:nvGrpSpPr>
        <p:grpSpPr bwMode="auto">
          <a:xfrm>
            <a:off x="5732463" y="3429000"/>
            <a:ext cx="808037" cy="296863"/>
            <a:chOff x="2635" y="2837"/>
            <a:chExt cx="509" cy="187"/>
          </a:xfrm>
        </p:grpSpPr>
        <p:pic>
          <p:nvPicPr>
            <p:cNvPr id="2064" name="Picture 7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635" y="284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5" name="Picture 7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928" y="2856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66" name="Picture 74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84" y="2837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1" y="4246885"/>
            <a:ext cx="3657600" cy="2343054"/>
          </a:xfrm>
          <a:prstGeom prst="rect">
            <a:avLst/>
          </a:prstGeom>
          <a:noFill/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minimax</a:t>
            </a:r>
            <a:endParaRPr 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71600"/>
            <a:ext cx="8610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What if the game is not zero-sum, or has multiple players?</a:t>
            </a:r>
            <a:endParaRPr lang="en-US" sz="2400" dirty="0"/>
          </a:p>
          <a:p>
            <a:pPr lvl="2">
              <a:lnSpc>
                <a:spcPct val="80000"/>
              </a:lnSpc>
            </a:pPr>
            <a:endParaRPr lang="en-US" sz="1600" dirty="0"/>
          </a:p>
          <a:p>
            <a:pPr>
              <a:lnSpc>
                <a:spcPct val="80000"/>
              </a:lnSpc>
            </a:pPr>
            <a:r>
              <a:rPr lang="en-US" sz="2400" dirty="0"/>
              <a:t>Generalization of minimax: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Terminals have </a:t>
            </a:r>
            <a:r>
              <a:rPr lang="en-US" sz="2000" b="1" i="1" dirty="0">
                <a:solidFill>
                  <a:srgbClr val="FF0000"/>
                </a:solidFill>
              </a:rPr>
              <a:t>utility </a:t>
            </a:r>
            <a:r>
              <a:rPr lang="en-US" sz="2000" b="1" i="1" dirty="0" err="1">
                <a:solidFill>
                  <a:srgbClr val="FF0000"/>
                </a:solidFill>
              </a:rPr>
              <a:t>tuples</a:t>
            </a:r>
            <a:endParaRPr lang="en-US" sz="2000" b="1" i="1" dirty="0">
              <a:solidFill>
                <a:srgbClr val="FF0000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Node values are also utility </a:t>
            </a:r>
            <a:r>
              <a:rPr lang="en-US" sz="2000" dirty="0" err="1"/>
              <a:t>tuples</a:t>
            </a:r>
            <a:endParaRPr lang="en-US" sz="2000" dirty="0"/>
          </a:p>
          <a:p>
            <a:pPr lvl="1">
              <a:lnSpc>
                <a:spcPct val="80000"/>
              </a:lnSpc>
            </a:pPr>
            <a:r>
              <a:rPr lang="en-US" sz="2000" b="1" i="1" dirty="0">
                <a:solidFill>
                  <a:srgbClr val="0000FF"/>
                </a:solidFill>
              </a:rPr>
              <a:t>Each player maximizes its own component</a:t>
            </a:r>
            <a:endParaRPr lang="en-US" sz="2000" b="1" i="1" dirty="0">
              <a:solidFill>
                <a:srgbClr val="0000FF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000" dirty="0"/>
              <a:t>Can give rise to cooperation and</a:t>
            </a:r>
            <a:endParaRPr lang="en-US" sz="2000" dirty="0"/>
          </a:p>
          <a:p>
            <a:pPr lvl="1">
              <a:lnSpc>
                <a:spcPct val="80000"/>
              </a:lnSpc>
              <a:buNone/>
            </a:pPr>
            <a:r>
              <a:rPr lang="en-US" sz="2000" dirty="0"/>
              <a:t>	competition dynamically…</a:t>
            </a:r>
            <a:endParaRPr lang="en-US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4572000" y="1972273"/>
            <a:ext cx="6934200" cy="3742727"/>
            <a:chOff x="3200400" y="2057400"/>
            <a:chExt cx="5638800" cy="3043536"/>
          </a:xfrm>
        </p:grpSpPr>
        <p:sp>
          <p:nvSpPr>
            <p:cNvPr id="18436" name="Text Box 25"/>
            <p:cNvSpPr txBox="1">
              <a:spLocks noChangeArrowheads="1"/>
            </p:cNvSpPr>
            <p:nvPr/>
          </p:nvSpPr>
          <p:spPr bwMode="auto">
            <a:xfrm>
              <a:off x="32004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1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1,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6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37" name="Text Box 26"/>
            <p:cNvSpPr txBox="1">
              <a:spLocks noChangeArrowheads="1"/>
            </p:cNvSpPr>
            <p:nvPr/>
          </p:nvSpPr>
          <p:spPr bwMode="auto">
            <a:xfrm>
              <a:off x="3886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0,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7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38" name="Text Box 27"/>
            <p:cNvSpPr txBox="1">
              <a:spLocks noChangeArrowheads="1"/>
            </p:cNvSpPr>
            <p:nvPr/>
          </p:nvSpPr>
          <p:spPr bwMode="auto">
            <a:xfrm>
              <a:off x="46482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9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9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39" name="Text Box 28"/>
            <p:cNvSpPr txBox="1">
              <a:spLocks noChangeArrowheads="1"/>
            </p:cNvSpPr>
            <p:nvPr/>
          </p:nvSpPr>
          <p:spPr bwMode="auto">
            <a:xfrm>
              <a:off x="5334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8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8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1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40" name="Text Box 29"/>
            <p:cNvSpPr txBox="1">
              <a:spLocks noChangeArrowheads="1"/>
            </p:cNvSpPr>
            <p:nvPr/>
          </p:nvSpPr>
          <p:spPr bwMode="auto">
            <a:xfrm>
              <a:off x="60960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9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9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41" name="Text Box 30"/>
            <p:cNvSpPr txBox="1">
              <a:spLocks noChangeArrowheads="1"/>
            </p:cNvSpPr>
            <p:nvPr/>
          </p:nvSpPr>
          <p:spPr bwMode="auto">
            <a:xfrm>
              <a:off x="6781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7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7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2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42" name="Text Box 31"/>
            <p:cNvSpPr txBox="1">
              <a:spLocks noChangeArrowheads="1"/>
            </p:cNvSpPr>
            <p:nvPr/>
          </p:nvSpPr>
          <p:spPr bwMode="auto">
            <a:xfrm>
              <a:off x="75438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8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43" name="Text Box 32"/>
            <p:cNvSpPr txBox="1">
              <a:spLocks noChangeArrowheads="1"/>
            </p:cNvSpPr>
            <p:nvPr/>
          </p:nvSpPr>
          <p:spPr bwMode="auto">
            <a:xfrm>
              <a:off x="8229600" y="4800600"/>
              <a:ext cx="609600" cy="300336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rgbClr val="CC0000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3333FF"/>
                  </a:solidFill>
                  <a:latin typeface="Calibri" panose="020F0502020204030204"/>
                  <a:cs typeface="Calibri" panose="020F0502020204030204"/>
                </a:rPr>
                <a:t>0</a:t>
              </a:r>
              <a:r>
                <a:rPr lang="en-US" dirty="0">
                  <a:latin typeface="Calibri" panose="020F0502020204030204"/>
                  <a:cs typeface="Calibri" panose="020F0502020204030204"/>
                </a:rPr>
                <a:t>,</a:t>
              </a:r>
              <a:r>
                <a:rPr lang="en-US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7</a:t>
              </a:r>
              <a:endPara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endParaRPr>
            </a:p>
          </p:txBody>
        </p:sp>
        <p:cxnSp>
          <p:nvCxnSpPr>
            <p:cNvPr id="18445" name="AutoShape 11"/>
            <p:cNvCxnSpPr>
              <a:cxnSpLocks noChangeShapeType="1"/>
            </p:cNvCxnSpPr>
            <p:nvPr/>
          </p:nvCxnSpPr>
          <p:spPr bwMode="auto">
            <a:xfrm flipH="1">
              <a:off x="4686300" y="2362200"/>
              <a:ext cx="12954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46" name="AutoShape 12"/>
            <p:cNvCxnSpPr>
              <a:cxnSpLocks noChangeShapeType="1"/>
            </p:cNvCxnSpPr>
            <p:nvPr/>
          </p:nvCxnSpPr>
          <p:spPr bwMode="auto">
            <a:xfrm>
              <a:off x="5981700" y="2362200"/>
              <a:ext cx="1447800" cy="4572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47" name="AutoShape 13"/>
            <p:cNvCxnSpPr>
              <a:cxnSpLocks noChangeShapeType="1"/>
            </p:cNvCxnSpPr>
            <p:nvPr/>
          </p:nvCxnSpPr>
          <p:spPr bwMode="auto">
            <a:xfrm flipH="1">
              <a:off x="4000500" y="3124200"/>
              <a:ext cx="6858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48" name="AutoShape 14"/>
            <p:cNvCxnSpPr>
              <a:cxnSpLocks noChangeShapeType="1"/>
            </p:cNvCxnSpPr>
            <p:nvPr/>
          </p:nvCxnSpPr>
          <p:spPr bwMode="auto">
            <a:xfrm>
              <a:off x="46863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49" name="AutoShape 15"/>
            <p:cNvCxnSpPr>
              <a:cxnSpLocks noChangeShapeType="1"/>
            </p:cNvCxnSpPr>
            <p:nvPr/>
          </p:nvCxnSpPr>
          <p:spPr bwMode="auto">
            <a:xfrm flipH="1">
              <a:off x="68199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0" name="AutoShape 16"/>
            <p:cNvCxnSpPr>
              <a:cxnSpLocks noChangeShapeType="1"/>
            </p:cNvCxnSpPr>
            <p:nvPr/>
          </p:nvCxnSpPr>
          <p:spPr bwMode="auto">
            <a:xfrm>
              <a:off x="7429500" y="3124200"/>
              <a:ext cx="609600" cy="6096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1" name="AutoShape 17"/>
            <p:cNvCxnSpPr>
              <a:cxnSpLocks noChangeShapeType="1"/>
            </p:cNvCxnSpPr>
            <p:nvPr/>
          </p:nvCxnSpPr>
          <p:spPr bwMode="auto">
            <a:xfrm flipH="1">
              <a:off x="37338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2" name="AutoShape 18"/>
            <p:cNvCxnSpPr>
              <a:cxnSpLocks noChangeShapeType="1"/>
            </p:cNvCxnSpPr>
            <p:nvPr/>
          </p:nvCxnSpPr>
          <p:spPr bwMode="auto">
            <a:xfrm>
              <a:off x="40005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3" name="AutoShape 19"/>
            <p:cNvCxnSpPr>
              <a:cxnSpLocks noChangeShapeType="1"/>
            </p:cNvCxnSpPr>
            <p:nvPr/>
          </p:nvCxnSpPr>
          <p:spPr bwMode="auto">
            <a:xfrm flipH="1">
              <a:off x="5029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4" name="AutoShape 20"/>
            <p:cNvCxnSpPr>
              <a:cxnSpLocks noChangeShapeType="1"/>
            </p:cNvCxnSpPr>
            <p:nvPr/>
          </p:nvCxnSpPr>
          <p:spPr bwMode="auto">
            <a:xfrm>
              <a:off x="52959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5" name="AutoShape 21"/>
            <p:cNvCxnSpPr>
              <a:cxnSpLocks noChangeShapeType="1"/>
            </p:cNvCxnSpPr>
            <p:nvPr/>
          </p:nvCxnSpPr>
          <p:spPr bwMode="auto">
            <a:xfrm flipH="1">
              <a:off x="65532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6" name="AutoShape 22"/>
            <p:cNvCxnSpPr>
              <a:cxnSpLocks noChangeShapeType="1"/>
            </p:cNvCxnSpPr>
            <p:nvPr/>
          </p:nvCxnSpPr>
          <p:spPr bwMode="auto">
            <a:xfrm>
              <a:off x="6819900" y="4038600"/>
              <a:ext cx="1905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7" name="AutoShape 23"/>
            <p:cNvCxnSpPr>
              <a:cxnSpLocks noChangeShapeType="1"/>
            </p:cNvCxnSpPr>
            <p:nvPr/>
          </p:nvCxnSpPr>
          <p:spPr bwMode="auto">
            <a:xfrm flipH="1">
              <a:off x="77724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cxnSp>
          <p:nvCxnSpPr>
            <p:cNvPr id="18458" name="AutoShape 24"/>
            <p:cNvCxnSpPr>
              <a:cxnSpLocks noChangeShapeType="1"/>
            </p:cNvCxnSpPr>
            <p:nvPr/>
          </p:nvCxnSpPr>
          <p:spPr bwMode="auto">
            <a:xfrm>
              <a:off x="8039100" y="4038600"/>
              <a:ext cx="266700" cy="6858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tailEnd type="triangle" w="lg" len="lg"/>
            </a:ln>
          </p:spPr>
        </p:cxnSp>
        <p:sp>
          <p:nvSpPr>
            <p:cNvPr id="18459" name="AutoShape 27"/>
            <p:cNvSpPr>
              <a:spLocks noChangeArrowheads="1"/>
            </p:cNvSpPr>
            <p:nvPr/>
          </p:nvSpPr>
          <p:spPr bwMode="auto">
            <a:xfrm>
              <a:off x="5762625" y="2057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CC0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0" name="AutoShape 27"/>
            <p:cNvSpPr>
              <a:spLocks noChangeArrowheads="1"/>
            </p:cNvSpPr>
            <p:nvPr/>
          </p:nvSpPr>
          <p:spPr bwMode="auto">
            <a:xfrm>
              <a:off x="4481513" y="28194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1" name="AutoShape 27"/>
            <p:cNvSpPr>
              <a:spLocks noChangeArrowheads="1"/>
            </p:cNvSpPr>
            <p:nvPr/>
          </p:nvSpPr>
          <p:spPr bwMode="auto">
            <a:xfrm>
              <a:off x="7799388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2" name="AutoShape 27"/>
            <p:cNvSpPr>
              <a:spLocks noChangeArrowheads="1"/>
            </p:cNvSpPr>
            <p:nvPr/>
          </p:nvSpPr>
          <p:spPr bwMode="auto">
            <a:xfrm>
              <a:off x="7210425" y="2819400"/>
              <a:ext cx="436563" cy="304800"/>
            </a:xfrm>
            <a:prstGeom prst="triangle">
              <a:avLst>
                <a:gd name="adj" fmla="val 50000"/>
              </a:avLst>
            </a:prstGeom>
            <a:solidFill>
              <a:srgbClr val="3333FF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3" name="AutoShape 27"/>
            <p:cNvSpPr>
              <a:spLocks noChangeArrowheads="1"/>
            </p:cNvSpPr>
            <p:nvPr/>
          </p:nvSpPr>
          <p:spPr bwMode="auto">
            <a:xfrm>
              <a:off x="66024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4" name="AutoShape 27"/>
            <p:cNvSpPr>
              <a:spLocks noChangeArrowheads="1"/>
            </p:cNvSpPr>
            <p:nvPr/>
          </p:nvSpPr>
          <p:spPr bwMode="auto">
            <a:xfrm>
              <a:off x="50911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  <p:sp>
          <p:nvSpPr>
            <p:cNvPr id="18465" name="AutoShape 27"/>
            <p:cNvSpPr>
              <a:spLocks noChangeArrowheads="1"/>
            </p:cNvSpPr>
            <p:nvPr/>
          </p:nvSpPr>
          <p:spPr bwMode="auto">
            <a:xfrm>
              <a:off x="3795713" y="3733800"/>
              <a:ext cx="436562" cy="304800"/>
            </a:xfrm>
            <a:prstGeom prst="triangle">
              <a:avLst>
                <a:gd name="adj" fmla="val 50000"/>
              </a:avLst>
            </a:prstGeom>
            <a:solidFill>
              <a:srgbClr val="008000"/>
            </a:solidFill>
            <a:ln w="19050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36" name="Text Box 26"/>
          <p:cNvSpPr txBox="1">
            <a:spLocks noChangeArrowheads="1"/>
          </p:cNvSpPr>
          <p:nvPr/>
        </p:nvSpPr>
        <p:spPr bwMode="auto">
          <a:xfrm>
            <a:off x="58035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0,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7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7" name="Text Box 27"/>
          <p:cNvSpPr txBox="1">
            <a:spLocks noChangeArrowheads="1"/>
          </p:cNvSpPr>
          <p:nvPr/>
        </p:nvSpPr>
        <p:spPr bwMode="auto">
          <a:xfrm>
            <a:off x="7479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1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93087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7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7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2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10908957" y="4038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0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8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40" name="Picture 7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2057400"/>
            <a:ext cx="3127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7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2971800"/>
            <a:ext cx="3429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"/>
          <p:cNvGrpSpPr/>
          <p:nvPr/>
        </p:nvGrpSpPr>
        <p:grpSpPr>
          <a:xfrm>
            <a:off x="4610100" y="4038600"/>
            <a:ext cx="342900" cy="304800"/>
            <a:chOff x="4610100" y="4038600"/>
            <a:chExt cx="342900" cy="304800"/>
          </a:xfrm>
        </p:grpSpPr>
        <p:sp>
          <p:nvSpPr>
            <p:cNvPr id="2" name="Rectangle 1"/>
            <p:cNvSpPr/>
            <p:nvPr/>
          </p:nvSpPr>
          <p:spPr>
            <a:xfrm>
              <a:off x="4629150" y="4038600"/>
              <a:ext cx="3048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74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610100" y="4038600"/>
              <a:ext cx="342900" cy="296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3"/>
          <p:cNvGrpSpPr/>
          <p:nvPr/>
        </p:nvGrpSpPr>
        <p:grpSpPr>
          <a:xfrm>
            <a:off x="4572000" y="5943600"/>
            <a:ext cx="901700" cy="304800"/>
            <a:chOff x="4572000" y="5943600"/>
            <a:chExt cx="901700" cy="304800"/>
          </a:xfrm>
        </p:grpSpPr>
        <p:pic>
          <p:nvPicPr>
            <p:cNvPr id="43" name="Picture 7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0" y="5965825"/>
              <a:ext cx="312737" cy="282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7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851400" y="5981700"/>
              <a:ext cx="342900" cy="26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48" name="Group 47"/>
            <p:cNvGrpSpPr/>
            <p:nvPr/>
          </p:nvGrpSpPr>
          <p:grpSpPr>
            <a:xfrm>
              <a:off x="5130800" y="5943600"/>
              <a:ext cx="342900" cy="304800"/>
              <a:chOff x="4610100" y="4038600"/>
              <a:chExt cx="342900" cy="304800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629150" y="4038600"/>
                <a:ext cx="304800" cy="3048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0" name="Picture 7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610100" y="4038600"/>
                <a:ext cx="342900" cy="29686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" name="Text Box 27"/>
          <p:cNvSpPr txBox="1">
            <a:spLocks noChangeArrowheads="1"/>
          </p:cNvSpPr>
          <p:nvPr/>
        </p:nvSpPr>
        <p:spPr bwMode="auto">
          <a:xfrm>
            <a:off x="6629400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1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2" name="Text Box 29"/>
          <p:cNvSpPr txBox="1">
            <a:spLocks noChangeArrowheads="1"/>
          </p:cNvSpPr>
          <p:nvPr/>
        </p:nvSpPr>
        <p:spPr bwMode="auto">
          <a:xfrm>
            <a:off x="10070757" y="28956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7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7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2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auto">
          <a:xfrm>
            <a:off x="8318157" y="1981200"/>
            <a:ext cx="749643" cy="36933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3333FF"/>
                </a:solidFill>
                <a:latin typeface="Calibri" panose="020F0502020204030204"/>
                <a:cs typeface="Calibri" panose="020F0502020204030204"/>
              </a:rPr>
              <a:t>8</a:t>
            </a:r>
            <a:r>
              <a:rPr lang="en-US" dirty="0">
                <a:latin typeface="Calibri" panose="020F0502020204030204"/>
                <a:cs typeface="Calibri" panose="020F0502020204030204"/>
              </a:rPr>
              <a:t>,</a:t>
            </a:r>
            <a:r>
              <a:rPr lang="en-US" dirty="0">
                <a:solidFill>
                  <a:srgbClr val="008000"/>
                </a:solidFill>
                <a:latin typeface="Calibri" panose="020F0502020204030204"/>
                <a:cs typeface="Calibri" panose="020F0502020204030204"/>
              </a:rPr>
              <a:t>1</a:t>
            </a:r>
            <a:endParaRPr lang="en-US" dirty="0">
              <a:solidFill>
                <a:srgbClr val="008000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4" name="Right Arrow 53"/>
          <p:cNvSpPr/>
          <p:nvPr/>
        </p:nvSpPr>
        <p:spPr>
          <a:xfrm rot="9723016">
            <a:off x="6721758" y="2435881"/>
            <a:ext cx="1066800" cy="304800"/>
          </a:xfrm>
          <a:prstGeom prst="rightArrow">
            <a:avLst/>
          </a:pr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 rot="2673699">
            <a:off x="6369971" y="3539009"/>
            <a:ext cx="876353" cy="313382"/>
          </a:xfrm>
          <a:prstGeom prst="rightArrow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Emergent coordination in ghosts</a:t>
            </a:r>
            <a:endParaRPr lang="en-US" dirty="0"/>
          </a:p>
        </p:txBody>
      </p:sp>
      <p:pic>
        <p:nvPicPr>
          <p:cNvPr id="3" name="SmartGhostsCoordinating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94565" y="1447800"/>
            <a:ext cx="6578036" cy="4190058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22860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Games with uncertain outcomes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800" y="1146175"/>
            <a:ext cx="2362200" cy="1673225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" y="1143000"/>
            <a:ext cx="2789861" cy="1499313"/>
          </a:xfrm>
          <a:prstGeom prst="rect">
            <a:avLst/>
          </a:prstGeom>
          <a:noFill/>
        </p:spPr>
      </p:pic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Chance outcomes in trees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648200" y="2743200"/>
            <a:ext cx="2667000" cy="2391238"/>
            <a:chOff x="4648200" y="2743200"/>
            <a:chExt cx="2667000" cy="2391238"/>
          </a:xfrm>
        </p:grpSpPr>
        <p:grpSp>
          <p:nvGrpSpPr>
            <p:cNvPr id="46" name="Group 45"/>
            <p:cNvGrpSpPr/>
            <p:nvPr/>
          </p:nvGrpSpPr>
          <p:grpSpPr>
            <a:xfrm>
              <a:off x="4838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7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48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57912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4648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10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32" name="Rectangle 9"/>
            <p:cNvSpPr>
              <a:spLocks noChangeArrowheads="1"/>
            </p:cNvSpPr>
            <p:nvPr/>
          </p:nvSpPr>
          <p:spPr bwMode="auto">
            <a:xfrm>
              <a:off x="53793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10</a:t>
              </a: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3" name="Rectangle 10"/>
            <p:cNvSpPr>
              <a:spLocks noChangeArrowheads="1"/>
            </p:cNvSpPr>
            <p:nvPr/>
          </p:nvSpPr>
          <p:spPr bwMode="auto">
            <a:xfrm>
              <a:off x="6172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9</a:t>
              </a: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34" name="Rectangle 11"/>
            <p:cNvSpPr>
              <a:spLocks noChangeArrowheads="1"/>
            </p:cNvSpPr>
            <p:nvPr/>
          </p:nvSpPr>
          <p:spPr bwMode="auto">
            <a:xfrm>
              <a:off x="69342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100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35" name="AutoShape 12"/>
            <p:cNvCxnSpPr>
              <a:cxnSpLocks noChangeShapeType="1"/>
              <a:stCxn id="28" idx="3"/>
            </p:cNvCxnSpPr>
            <p:nvPr/>
          </p:nvCxnSpPr>
          <p:spPr bwMode="auto">
            <a:xfrm flipH="1">
              <a:off x="5219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36" name="AutoShape 13"/>
            <p:cNvCxnSpPr>
              <a:cxnSpLocks noChangeShapeType="1"/>
              <a:stCxn id="28" idx="3"/>
            </p:cNvCxnSpPr>
            <p:nvPr/>
          </p:nvCxnSpPr>
          <p:spPr bwMode="auto">
            <a:xfrm>
              <a:off x="59817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24" name="Oval 15"/>
            <p:cNvSpPr>
              <a:spLocks noChangeAspect="1" noChangeArrowheads="1"/>
            </p:cNvSpPr>
            <p:nvPr/>
          </p:nvSpPr>
          <p:spPr bwMode="auto">
            <a:xfrm>
              <a:off x="5054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25" name="Oval 16"/>
            <p:cNvSpPr>
              <a:spLocks noChangeAspect="1" noChangeArrowheads="1"/>
            </p:cNvSpPr>
            <p:nvPr/>
          </p:nvSpPr>
          <p:spPr bwMode="auto">
            <a:xfrm>
              <a:off x="6578600" y="3733800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6362701" y="4056742"/>
              <a:ext cx="763815" cy="774700"/>
              <a:chOff x="1865085" y="4038600"/>
              <a:chExt cx="763815" cy="774700"/>
            </a:xfrm>
          </p:grpSpPr>
          <p:cxnSp>
            <p:nvCxnSpPr>
              <p:cNvPr id="44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45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</p:grpSp>
      <p:grpSp>
        <p:nvGrpSpPr>
          <p:cNvPr id="18" name="Group 17"/>
          <p:cNvGrpSpPr/>
          <p:nvPr/>
        </p:nvGrpSpPr>
        <p:grpSpPr>
          <a:xfrm>
            <a:off x="152400" y="2743200"/>
            <a:ext cx="2667000" cy="2391238"/>
            <a:chOff x="152400" y="2743200"/>
            <a:chExt cx="2667000" cy="2391238"/>
          </a:xfrm>
        </p:grpSpPr>
        <p:sp>
          <p:nvSpPr>
            <p:cNvPr id="16388" name="AutoShape 5"/>
            <p:cNvSpPr>
              <a:spLocks noChangeArrowheads="1"/>
            </p:cNvSpPr>
            <p:nvPr/>
          </p:nvSpPr>
          <p:spPr bwMode="auto">
            <a:xfrm>
              <a:off x="1295400" y="27432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6389" name="AutoShape 6"/>
            <p:cNvSpPr>
              <a:spLocks noChangeArrowheads="1"/>
            </p:cNvSpPr>
            <p:nvPr/>
          </p:nvSpPr>
          <p:spPr bwMode="auto">
            <a:xfrm rot="10800000">
              <a:off x="533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6390" name="AutoShape 7"/>
            <p:cNvSpPr>
              <a:spLocks noChangeArrowheads="1"/>
            </p:cNvSpPr>
            <p:nvPr/>
          </p:nvSpPr>
          <p:spPr bwMode="auto">
            <a:xfrm rot="10800000">
              <a:off x="2057400" y="3733800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6391" name="Rectangle 8"/>
            <p:cNvSpPr>
              <a:spLocks noChangeArrowheads="1"/>
            </p:cNvSpPr>
            <p:nvPr/>
          </p:nvSpPr>
          <p:spPr bwMode="auto">
            <a:xfrm>
              <a:off x="152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10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92" name="Rectangle 9"/>
            <p:cNvSpPr>
              <a:spLocks noChangeArrowheads="1"/>
            </p:cNvSpPr>
            <p:nvPr/>
          </p:nvSpPr>
          <p:spPr bwMode="auto">
            <a:xfrm>
              <a:off x="883555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10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6393" name="Rectangle 10"/>
            <p:cNvSpPr>
              <a:spLocks noChangeArrowheads="1"/>
            </p:cNvSpPr>
            <p:nvPr/>
          </p:nvSpPr>
          <p:spPr bwMode="auto">
            <a:xfrm>
              <a:off x="1676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9</a:t>
              </a: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16394" name="Rectangle 11"/>
            <p:cNvSpPr>
              <a:spLocks noChangeArrowheads="1"/>
            </p:cNvSpPr>
            <p:nvPr/>
          </p:nvSpPr>
          <p:spPr bwMode="auto">
            <a:xfrm>
              <a:off x="2438400" y="482963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100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16395" name="AutoShape 12"/>
            <p:cNvCxnSpPr>
              <a:cxnSpLocks noChangeShapeType="1"/>
              <a:stCxn id="16388" idx="3"/>
              <a:endCxn id="16389" idx="3"/>
            </p:cNvCxnSpPr>
            <p:nvPr/>
          </p:nvCxnSpPr>
          <p:spPr bwMode="auto">
            <a:xfrm flipH="1">
              <a:off x="723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16396" name="AutoShape 13"/>
            <p:cNvCxnSpPr>
              <a:cxnSpLocks noChangeShapeType="1"/>
              <a:stCxn id="16388" idx="3"/>
              <a:endCxn id="16390" idx="3"/>
            </p:cNvCxnSpPr>
            <p:nvPr/>
          </p:nvCxnSpPr>
          <p:spPr bwMode="auto">
            <a:xfrm>
              <a:off x="1485900" y="3048000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grpSp>
          <p:nvGrpSpPr>
            <p:cNvPr id="5" name="Group 4"/>
            <p:cNvGrpSpPr/>
            <p:nvPr/>
          </p:nvGrpSpPr>
          <p:grpSpPr>
            <a:xfrm>
              <a:off x="1865085" y="4038600"/>
              <a:ext cx="763815" cy="774700"/>
              <a:chOff x="1865085" y="4038600"/>
              <a:chExt cx="763815" cy="774700"/>
            </a:xfrm>
          </p:grpSpPr>
          <p:cxnSp>
            <p:nvCxnSpPr>
              <p:cNvPr id="16400" name="AutoShape 17"/>
              <p:cNvCxnSpPr>
                <a:cxnSpLocks noChangeShapeType="1"/>
                <a:stCxn id="16390" idx="0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4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  <p:grpSp>
          <p:nvGrpSpPr>
            <p:cNvPr id="49" name="Group 48"/>
            <p:cNvGrpSpPr/>
            <p:nvPr/>
          </p:nvGrpSpPr>
          <p:grpSpPr>
            <a:xfrm>
              <a:off x="341084" y="4038600"/>
              <a:ext cx="763815" cy="774700"/>
              <a:chOff x="1865085" y="4038600"/>
              <a:chExt cx="763815" cy="774700"/>
            </a:xfrm>
          </p:grpSpPr>
          <p:cxnSp>
            <p:nvCxnSpPr>
              <p:cNvPr id="50" name="AutoShape 17"/>
              <p:cNvCxnSpPr>
                <a:cxnSpLocks noChangeShapeType="1"/>
              </p:cNvCxnSpPr>
              <p:nvPr/>
            </p:nvCxnSpPr>
            <p:spPr bwMode="auto">
              <a:xfrm>
                <a:off x="2247900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  <p:cxnSp>
            <p:nvCxnSpPr>
              <p:cNvPr id="51" name="AutoShape 17"/>
              <p:cNvCxnSpPr>
                <a:cxnSpLocks noChangeShapeType="1"/>
              </p:cNvCxnSpPr>
              <p:nvPr/>
            </p:nvCxnSpPr>
            <p:spPr bwMode="auto">
              <a:xfrm flipH="1">
                <a:off x="1865085" y="4038600"/>
                <a:ext cx="381000" cy="774700"/>
              </a:xfrm>
              <a:prstGeom prst="straightConnector1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</p:spPr>
          </p:cxnSp>
        </p:grpSp>
      </p:grpSp>
      <p:grpSp>
        <p:nvGrpSpPr>
          <p:cNvPr id="16" name="Group 15"/>
          <p:cNvGrpSpPr/>
          <p:nvPr/>
        </p:nvGrpSpPr>
        <p:grpSpPr>
          <a:xfrm>
            <a:off x="8508988" y="2735184"/>
            <a:ext cx="3121553" cy="3318977"/>
            <a:chOff x="8508988" y="2735184"/>
            <a:chExt cx="3121553" cy="3318977"/>
          </a:xfrm>
        </p:grpSpPr>
        <p:cxnSp>
          <p:nvCxnSpPr>
            <p:cNvPr id="68" name="AutoShape 17"/>
            <p:cNvCxnSpPr>
              <a:cxnSpLocks noChangeShapeType="1"/>
            </p:cNvCxnSpPr>
            <p:nvPr/>
          </p:nvCxnSpPr>
          <p:spPr bwMode="auto">
            <a:xfrm>
              <a:off x="9317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69" name="AutoShape 17"/>
            <p:cNvCxnSpPr>
              <a:cxnSpLocks noChangeShapeType="1"/>
            </p:cNvCxnSpPr>
            <p:nvPr/>
          </p:nvCxnSpPr>
          <p:spPr bwMode="auto">
            <a:xfrm flipH="1">
              <a:off x="8934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56" name="AutoShape 5"/>
            <p:cNvSpPr>
              <a:spLocks noChangeArrowheads="1"/>
            </p:cNvSpPr>
            <p:nvPr/>
          </p:nvSpPr>
          <p:spPr bwMode="auto">
            <a:xfrm>
              <a:off x="9887284" y="2735184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7" name="Rectangle 8"/>
            <p:cNvSpPr>
              <a:spLocks noChangeArrowheads="1"/>
            </p:cNvSpPr>
            <p:nvPr/>
          </p:nvSpPr>
          <p:spPr bwMode="auto">
            <a:xfrm>
              <a:off x="8984908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9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58" name="Rectangle 9"/>
            <p:cNvSpPr>
              <a:spLocks noChangeArrowheads="1"/>
            </p:cNvSpPr>
            <p:nvPr/>
          </p:nvSpPr>
          <p:spPr bwMode="auto">
            <a:xfrm>
              <a:off x="9515543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10</a:t>
              </a: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59" name="Rectangle 10"/>
            <p:cNvSpPr>
              <a:spLocks noChangeArrowheads="1"/>
            </p:cNvSpPr>
            <p:nvPr/>
          </p:nvSpPr>
          <p:spPr bwMode="auto">
            <a:xfrm>
              <a:off x="1029502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>
                  <a:latin typeface="Calibri" panose="020F0502020204030204" pitchFamily="34" charset="0"/>
                </a:rPr>
                <a:t>9</a:t>
              </a:r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60" name="Rectangle 11"/>
            <p:cNvSpPr>
              <a:spLocks noChangeArrowheads="1"/>
            </p:cNvSpPr>
            <p:nvPr/>
          </p:nvSpPr>
          <p:spPr bwMode="auto">
            <a:xfrm>
              <a:off x="10789660" y="5744014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10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61" name="AutoShape 12"/>
            <p:cNvCxnSpPr>
              <a:cxnSpLocks noChangeShapeType="1"/>
              <a:stCxn id="56" idx="3"/>
            </p:cNvCxnSpPr>
            <p:nvPr/>
          </p:nvCxnSpPr>
          <p:spPr bwMode="auto">
            <a:xfrm flipH="1">
              <a:off x="9315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62" name="AutoShape 13"/>
            <p:cNvCxnSpPr>
              <a:cxnSpLocks noChangeShapeType="1"/>
              <a:stCxn id="56" idx="3"/>
            </p:cNvCxnSpPr>
            <p:nvPr/>
          </p:nvCxnSpPr>
          <p:spPr bwMode="auto">
            <a:xfrm>
              <a:off x="10077784" y="3039984"/>
              <a:ext cx="762000" cy="685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63" name="Oval 15"/>
            <p:cNvSpPr>
              <a:spLocks noChangeAspect="1" noChangeArrowheads="1"/>
            </p:cNvSpPr>
            <p:nvPr/>
          </p:nvSpPr>
          <p:spPr bwMode="auto">
            <a:xfrm>
              <a:off x="9150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64" name="Oval 16"/>
            <p:cNvSpPr>
              <a:spLocks noChangeAspect="1" noChangeArrowheads="1"/>
            </p:cNvSpPr>
            <p:nvPr/>
          </p:nvSpPr>
          <p:spPr bwMode="auto">
            <a:xfrm>
              <a:off x="10674684" y="3725784"/>
              <a:ext cx="323850" cy="323850"/>
            </a:xfrm>
            <a:prstGeom prst="ellipse">
              <a:avLst/>
            </a:prstGeom>
            <a:solidFill>
              <a:srgbClr val="B5EDC2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cxnSp>
          <p:nvCxnSpPr>
            <p:cNvPr id="66" name="AutoShape 17"/>
            <p:cNvCxnSpPr>
              <a:cxnSpLocks noChangeShapeType="1"/>
            </p:cNvCxnSpPr>
            <p:nvPr/>
          </p:nvCxnSpPr>
          <p:spPr bwMode="auto">
            <a:xfrm>
              <a:off x="10841600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67" name="AutoShape 17"/>
            <p:cNvCxnSpPr>
              <a:cxnSpLocks noChangeShapeType="1"/>
            </p:cNvCxnSpPr>
            <p:nvPr/>
          </p:nvCxnSpPr>
          <p:spPr bwMode="auto">
            <a:xfrm flipH="1">
              <a:off x="10458785" y="4048726"/>
              <a:ext cx="381000" cy="7747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sp>
          <p:nvSpPr>
            <p:cNvPr id="70" name="AutoShape 6"/>
            <p:cNvSpPr>
              <a:spLocks noChangeArrowheads="1"/>
            </p:cNvSpPr>
            <p:nvPr/>
          </p:nvSpPr>
          <p:spPr bwMode="auto">
            <a:xfrm rot="10800000">
              <a:off x="8760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71" name="AutoShape 7"/>
            <p:cNvSpPr>
              <a:spLocks noChangeArrowheads="1"/>
            </p:cNvSpPr>
            <p:nvPr/>
          </p:nvSpPr>
          <p:spPr bwMode="auto">
            <a:xfrm rot="10800000">
              <a:off x="10284326" y="4835358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72" name="AutoShape 6"/>
            <p:cNvSpPr>
              <a:spLocks noChangeArrowheads="1"/>
            </p:cNvSpPr>
            <p:nvPr/>
          </p:nvSpPr>
          <p:spPr bwMode="auto">
            <a:xfrm rot="10800000">
              <a:off x="9500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73" name="AutoShape 7"/>
            <p:cNvSpPr>
              <a:spLocks noChangeArrowheads="1"/>
            </p:cNvSpPr>
            <p:nvPr/>
          </p:nvSpPr>
          <p:spPr bwMode="auto">
            <a:xfrm rot="10800000">
              <a:off x="11024937" y="4840706"/>
              <a:ext cx="381000" cy="304800"/>
            </a:xfrm>
            <a:prstGeom prst="triangle">
              <a:avLst>
                <a:gd name="adj" fmla="val 50000"/>
              </a:avLst>
            </a:prstGeom>
            <a:solidFill>
              <a:srgbClr val="FF9999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en-US">
                <a:latin typeface="Calibri" panose="020F0502020204030204" pitchFamily="34" charset="0"/>
              </a:endParaRPr>
            </a:p>
          </p:txBody>
        </p:sp>
        <p:sp>
          <p:nvSpPr>
            <p:cNvPr id="76" name="Rectangle 8"/>
            <p:cNvSpPr>
              <a:spLocks noChangeArrowheads="1"/>
            </p:cNvSpPr>
            <p:nvPr/>
          </p:nvSpPr>
          <p:spPr bwMode="auto">
            <a:xfrm>
              <a:off x="8508988" y="5735998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10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77" name="Rectangle 11"/>
            <p:cNvSpPr>
              <a:spLocks noChangeArrowheads="1"/>
            </p:cNvSpPr>
            <p:nvPr/>
          </p:nvSpPr>
          <p:spPr bwMode="auto">
            <a:xfrm>
              <a:off x="11249541" y="5749361"/>
              <a:ext cx="381000" cy="304800"/>
            </a:xfrm>
            <a:prstGeom prst="rect">
              <a:avLst/>
            </a:prstGeom>
            <a:solidFill>
              <a:srgbClr val="BD92DE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</a:rPr>
                <a:t>100</a:t>
              </a:r>
              <a:endParaRPr 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79" name="AutoShape 17"/>
            <p:cNvCxnSpPr>
              <a:cxnSpLocks noChangeShapeType="1"/>
              <a:stCxn id="70" idx="0"/>
              <a:endCxn id="57" idx="0"/>
            </p:cNvCxnSpPr>
            <p:nvPr/>
          </p:nvCxnSpPr>
          <p:spPr bwMode="auto">
            <a:xfrm>
              <a:off x="8950826" y="5140158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80" name="AutoShape 17"/>
            <p:cNvCxnSpPr>
              <a:cxnSpLocks noChangeShapeType="1"/>
              <a:stCxn id="70" idx="0"/>
              <a:endCxn id="76" idx="0"/>
            </p:cNvCxnSpPr>
            <p:nvPr/>
          </p:nvCxnSpPr>
          <p:spPr bwMode="auto">
            <a:xfrm flipH="1">
              <a:off x="8699488" y="5140158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82" name="AutoShape 17"/>
            <p:cNvCxnSpPr>
              <a:cxnSpLocks noChangeShapeType="1"/>
              <a:stCxn id="72" idx="0"/>
              <a:endCxn id="58" idx="0"/>
            </p:cNvCxnSpPr>
            <p:nvPr/>
          </p:nvCxnSpPr>
          <p:spPr bwMode="auto">
            <a:xfrm>
              <a:off x="9691437" y="5145506"/>
              <a:ext cx="14606" cy="59850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88" name="AutoShape 17"/>
            <p:cNvCxnSpPr>
              <a:cxnSpLocks noChangeShapeType="1"/>
              <a:stCxn id="71" idx="0"/>
              <a:endCxn id="59" idx="0"/>
            </p:cNvCxnSpPr>
            <p:nvPr/>
          </p:nvCxnSpPr>
          <p:spPr bwMode="auto">
            <a:xfrm>
              <a:off x="10474826" y="5140158"/>
              <a:ext cx="10694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91" name="AutoShape 17"/>
            <p:cNvCxnSpPr>
              <a:cxnSpLocks noChangeShapeType="1"/>
            </p:cNvCxnSpPr>
            <p:nvPr/>
          </p:nvCxnSpPr>
          <p:spPr bwMode="auto">
            <a:xfrm>
              <a:off x="11215436" y="5145505"/>
              <a:ext cx="224582" cy="6038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  <p:cxnSp>
          <p:nvCxnSpPr>
            <p:cNvPr id="92" name="AutoShape 17"/>
            <p:cNvCxnSpPr>
              <a:cxnSpLocks noChangeShapeType="1"/>
            </p:cNvCxnSpPr>
            <p:nvPr/>
          </p:nvCxnSpPr>
          <p:spPr bwMode="auto">
            <a:xfrm flipH="1">
              <a:off x="10964098" y="5145505"/>
              <a:ext cx="251338" cy="59584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</p:spPr>
        </p:cxnSp>
      </p:grpSp>
      <p:pic>
        <p:nvPicPr>
          <p:cNvPr id="9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3480" y="1153695"/>
            <a:ext cx="2233863" cy="142292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534737" y="5267157"/>
            <a:ext cx="2413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Tictactoe</a:t>
            </a:r>
            <a:r>
              <a:rPr lang="en-US" sz="2400" dirty="0"/>
              <a:t>, chess</a:t>
            </a:r>
            <a:endParaRPr lang="en-US" sz="2400" dirty="0"/>
          </a:p>
          <a:p>
            <a:r>
              <a:rPr lang="en-US" sz="2400" b="1" i="1" dirty="0">
                <a:solidFill>
                  <a:srgbClr val="FF0000"/>
                </a:solidFill>
              </a:rPr>
              <a:t>Minimax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825718" y="5257800"/>
            <a:ext cx="2322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Tetris, investing</a:t>
            </a:r>
            <a:endParaRPr lang="en-US" sz="2400" dirty="0"/>
          </a:p>
          <a:p>
            <a:r>
              <a:rPr lang="en-US" sz="2400" b="1" i="1" dirty="0" err="1">
                <a:solidFill>
                  <a:srgbClr val="FF0000"/>
                </a:solidFill>
              </a:rPr>
              <a:t>Expectimax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8458200" y="6027003"/>
            <a:ext cx="35881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Backgammon, Monopoly</a:t>
            </a:r>
            <a:endParaRPr lang="en-US" sz="2400" dirty="0"/>
          </a:p>
          <a:p>
            <a:r>
              <a:rPr lang="en-US" sz="2400" b="1" i="1" dirty="0" err="1">
                <a:solidFill>
                  <a:srgbClr val="FF0000"/>
                </a:solidFill>
              </a:rPr>
              <a:t>Expectiminimax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  <p:pic>
        <p:nvPicPr>
          <p:cNvPr id="5124" name="Picture 4" descr="Tetris Analytics screen capture. | Download Scientific Diagra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9392" b="2137"/>
          <a:stretch>
            <a:fillRect/>
          </a:stretch>
        </p:blipFill>
        <p:spPr bwMode="auto">
          <a:xfrm>
            <a:off x="3118172" y="5074328"/>
            <a:ext cx="1490588" cy="175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43600" y="1360100"/>
            <a:ext cx="6248400" cy="4887716"/>
            <a:chOff x="5943600" y="1360100"/>
            <a:chExt cx="6248400" cy="4887716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943600" y="1360100"/>
              <a:ext cx="6248400" cy="4887716"/>
            </a:xfrm>
            <a:prstGeom prst="rect">
              <a:avLst/>
            </a:prstGeom>
            <a:noFill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2199" y="2667000"/>
              <a:ext cx="580465" cy="5334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32359" y="3200400"/>
              <a:ext cx="383241" cy="685800"/>
            </a:xfrm>
            <a:prstGeom prst="rect">
              <a:avLst/>
            </a:prstGeom>
          </p:spPr>
        </p:pic>
      </p:grp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 brief history</a:t>
            </a:r>
            <a:endParaRPr lang="en-US" dirty="0"/>
          </a:p>
        </p:txBody>
      </p:sp>
      <p:sp>
        <p:nvSpPr>
          <p:cNvPr id="1098755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5791200" cy="49831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1900" b="1" dirty="0"/>
              <a:t>Checkers:</a:t>
            </a:r>
            <a:r>
              <a:rPr lang="en-US" sz="1900" dirty="0"/>
              <a:t> </a:t>
            </a:r>
            <a:endParaRPr lang="en-US" sz="19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1950: First computer player.  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1959: Samuel’s self-taught program. 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1994: First computer world champion: Chinook defeats Tinsley 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2007: Checkers solved! Endgame database of 39 trillion states</a:t>
            </a:r>
            <a:endParaRPr lang="en-US" sz="1500" dirty="0"/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Chess:</a:t>
            </a:r>
            <a:r>
              <a:rPr lang="en-US" sz="1900" dirty="0"/>
              <a:t> </a:t>
            </a:r>
            <a:endParaRPr lang="en-US" sz="19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1945-1960: </a:t>
            </a:r>
            <a:r>
              <a:rPr lang="en-US" sz="1500" dirty="0" err="1"/>
              <a:t>Zuse</a:t>
            </a:r>
            <a:r>
              <a:rPr lang="en-US" sz="1500" dirty="0"/>
              <a:t>, Wiener, Shannon, Turing, Newell &amp; Simon, McCarthy. 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1960s onward: gradual improvement under “standard model”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1997: Deep Blue defeats human champion Gary Kasparov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2021: Stockfish rating 3551 (vs 2870 for Magnus Carlsen).</a:t>
            </a:r>
            <a:endParaRPr lang="en-US" sz="1500" dirty="0"/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/>
              <a:t>Go:</a:t>
            </a:r>
            <a:r>
              <a:rPr lang="en-US" sz="1900" dirty="0"/>
              <a:t> </a:t>
            </a:r>
            <a:endParaRPr lang="en-US" sz="19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1968: Zobrist’s program plays legal Go, barely (b&gt;300!)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1968-2005: various ad hoc approaches tried, novice level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2005-2014: Monte Carlo tree search -&gt; strong amateur</a:t>
            </a:r>
            <a:endParaRPr lang="en-US" sz="1500" dirty="0"/>
          </a:p>
          <a:p>
            <a:pPr lvl="1">
              <a:lnSpc>
                <a:spcPct val="80000"/>
              </a:lnSpc>
            </a:pPr>
            <a:r>
              <a:rPr lang="en-US" sz="1500" dirty="0"/>
              <a:t>2016-2017: AlphaGo defeats human world champions</a:t>
            </a:r>
            <a:endParaRPr lang="en-US" sz="1500" dirty="0"/>
          </a:p>
          <a:p>
            <a:pPr eaLnBrk="1" hangingPunct="1">
              <a:lnSpc>
                <a:spcPct val="80000"/>
              </a:lnSpc>
            </a:pPr>
            <a:endParaRPr lang="en-US" sz="1600" b="1" dirty="0"/>
          </a:p>
          <a:p>
            <a:pPr eaLnBrk="1" hangingPunct="1">
              <a:lnSpc>
                <a:spcPct val="80000"/>
              </a:lnSpc>
            </a:pPr>
            <a:r>
              <a:rPr lang="en-US" sz="1900" b="1" dirty="0" err="1"/>
              <a:t>Pacman</a:t>
            </a:r>
            <a:endParaRPr lang="en-US" sz="1900" dirty="0"/>
          </a:p>
          <a:p>
            <a:pPr eaLnBrk="1" hangingPunct="1">
              <a:lnSpc>
                <a:spcPct val="80000"/>
              </a:lnSpc>
            </a:pPr>
            <a:endParaRPr lang="en-US" sz="1900" dirty="0"/>
          </a:p>
        </p:txBody>
      </p:sp>
      <p:sp>
        <p:nvSpPr>
          <p:cNvPr id="8" name="Rectangle 7"/>
          <p:cNvSpPr/>
          <p:nvPr/>
        </p:nvSpPr>
        <p:spPr>
          <a:xfrm>
            <a:off x="70104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29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746606" y="1371600"/>
            <a:ext cx="1445394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372600" y="1371600"/>
            <a:ext cx="1676400" cy="4514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7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Minimax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/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marL="342900" indent="-342900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Utility(s)</a:t>
              </a:r>
              <a:endParaRPr lang="en-US" sz="2400" kern="0" dirty="0"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 panose="020F0502020204030204"/>
                  <a:cs typeface="Calibri" panose="020F0502020204030204"/>
                </a:rPr>
                <a:t>MAX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 panose="020F0502020204030204"/>
                  <a:cs typeface="Calibri" panose="020F0502020204030204"/>
                </a:rPr>
                <a:t>max</a:t>
              </a:r>
              <a:r>
                <a:rPr lang="en-US" sz="2400" kern="0" baseline="-25000" dirty="0" err="1">
                  <a:latin typeface="Calibri" panose="020F0502020204030204"/>
                  <a:cs typeface="Calibri" panose="020F0502020204030204"/>
                </a:rPr>
                <a:t>a</a:t>
              </a:r>
              <a:r>
                <a:rPr lang="en-US" sz="2400" kern="0" baseline="-25000" dirty="0">
                  <a:latin typeface="Calibri" panose="020F0502020204030204"/>
                  <a:cs typeface="Calibri" panose="020F0502020204030204"/>
                </a:rPr>
                <a:t>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))</a:t>
              </a: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 panose="020F0502020204030204"/>
                  <a:cs typeface="Calibri" panose="020F0502020204030204"/>
                </a:rPr>
                <a:t>MIN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 panose="020F0502020204030204"/>
                  <a:cs typeface="Calibri" panose="020F0502020204030204"/>
                </a:rPr>
                <a:t>min</a:t>
              </a:r>
              <a:r>
                <a:rPr lang="en-US" sz="2400" kern="0" baseline="-25000" dirty="0">
                  <a:latin typeface="Calibri" panose="020F0502020204030204"/>
                  <a:cs typeface="Calibri" panose="020F0502020204030204"/>
                </a:rPr>
                <a:t>a in Actions(s) 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minimax_value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))</a:t>
              </a: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/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 panose="020F0502020204030204"/>
                <a:cs typeface="Calibri" panose="020F0502020204030204"/>
              </a:rPr>
              <a:t>returns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 action</a:t>
            </a:r>
            <a:endParaRPr lang="en-US" sz="2400" kern="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sz="2400" kern="0" dirty="0">
                <a:latin typeface="Calibri" panose="020F0502020204030204"/>
                <a:cs typeface="Calibri" panose="020F0502020204030204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 panose="020F0502020204030204"/>
                <a:cs typeface="Calibri" panose="020F0502020204030204"/>
              </a:rPr>
              <a:t>return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) with the highest </a:t>
            </a:r>
            <a:r>
              <a:rPr lang="en-US" sz="2400" kern="0" dirty="0" err="1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minimax_value</a:t>
            </a:r>
            <a:r>
              <a: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(Result(</a:t>
            </a:r>
            <a:r>
              <a:rPr lang="en-US" sz="2400" kern="0" dirty="0" err="1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))</a:t>
            </a:r>
            <a:endParaRPr lang="en-US" sz="2400" kern="0" dirty="0">
              <a:solidFill>
                <a:srgbClr val="9B01FF"/>
              </a:solidFill>
              <a:latin typeface="Calibri" panose="020F0502020204030204"/>
              <a:cs typeface="Calibri" panose="020F0502020204030204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 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Expectiminimax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4400" y="3505200"/>
            <a:ext cx="10668000" cy="2590800"/>
            <a:chOff x="6111574" y="1981200"/>
            <a:chExt cx="5684409" cy="2590800"/>
          </a:xfrm>
          <a:solidFill>
            <a:srgbClr val="C198E0"/>
          </a:solidFill>
        </p:grpSpPr>
        <p:sp>
          <p:nvSpPr>
            <p:cNvPr id="12" name="Rounded Rectangle 11"/>
            <p:cNvSpPr/>
            <p:nvPr/>
          </p:nvSpPr>
          <p:spPr>
            <a:xfrm>
              <a:off x="6111574" y="1981200"/>
              <a:ext cx="5467351" cy="2590800"/>
            </a:xfrm>
            <a:prstGeom prst="roundRect">
              <a:avLst/>
            </a:prstGeom>
            <a:solidFill>
              <a:srgbClr val="F4E8FF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ontent Placeholder 2"/>
            <p:cNvSpPr txBox="1"/>
            <p:nvPr/>
          </p:nvSpPr>
          <p:spPr bwMode="auto">
            <a:xfrm>
              <a:off x="6233383" y="2209800"/>
              <a:ext cx="5562600" cy="228600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36" tIns="45718" rIns="91436" bIns="45718" numCol="1" anchor="t" anchorCtr="0" compatLnSpc="1"/>
            <a:lstStyle/>
            <a:p>
              <a:pPr marL="342900" indent="-342900">
                <a:lnSpc>
                  <a:spcPct val="80000"/>
                </a:lnSpc>
                <a:spcBef>
                  <a:spcPts val="1200"/>
                </a:spcBef>
                <a:buClr>
                  <a:schemeClr val="accent2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 pitchFamily="34" charset="0"/>
                </a:rPr>
                <a:t>function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value(s)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BD00B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returns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 </a:t>
              </a:r>
              <a:r>
                <a:rPr kumimoji="0" lang="en-US" sz="2400" b="0" i="0" u="none" strike="noStrike" kern="0" cap="none" spc="0" normalizeH="0" noProof="0" dirty="0">
                  <a:ln>
                    <a:noFill/>
                  </a:ln>
                  <a:solidFill>
                    <a:srgbClr val="9B01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+mn-cs"/>
                </a:rPr>
                <a:t>a value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9B01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Terminal-Test(s)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Utility(s)</a:t>
              </a:r>
              <a:endParaRPr lang="en-US" sz="2400" kern="0" dirty="0"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Player(s) = </a:t>
              </a:r>
              <a:r>
                <a:rPr lang="en-US" sz="2400" kern="0" dirty="0">
                  <a:solidFill>
                    <a:srgbClr val="0000FF"/>
                  </a:solidFill>
                  <a:latin typeface="Calibri" panose="020F0502020204030204"/>
                  <a:cs typeface="Calibri" panose="020F0502020204030204"/>
                </a:rPr>
                <a:t>MAX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      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 </a:t>
              </a:r>
              <a:r>
                <a:rPr lang="en-US" sz="2400" kern="0" dirty="0" err="1">
                  <a:solidFill>
                    <a:srgbClr val="0000FF"/>
                  </a:solidFill>
                  <a:latin typeface="Calibri" panose="020F0502020204030204"/>
                  <a:cs typeface="Calibri" panose="020F0502020204030204"/>
                </a:rPr>
                <a:t>max</a:t>
              </a:r>
              <a:r>
                <a:rPr lang="en-US" sz="2400" kern="0" baseline="-25000" dirty="0" err="1">
                  <a:latin typeface="Calibri" panose="020F0502020204030204"/>
                  <a:cs typeface="Calibri" panose="020F0502020204030204"/>
                </a:rPr>
                <a:t>a</a:t>
              </a:r>
              <a:r>
                <a:rPr lang="en-US" sz="2400" kern="0" baseline="-25000" dirty="0">
                  <a:latin typeface="Calibri" panose="020F0502020204030204"/>
                  <a:cs typeface="Calibri" panose="020F0502020204030204"/>
                </a:rPr>
                <a:t>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))</a:t>
              </a: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Player(s) = </a:t>
              </a:r>
              <a:r>
                <a:rPr lang="en-US" sz="2400" kern="0" dirty="0">
                  <a:solidFill>
                    <a:srgbClr val="FF0000"/>
                  </a:solidFill>
                  <a:latin typeface="Calibri" panose="020F0502020204030204"/>
                  <a:cs typeface="Calibri" panose="020F0502020204030204"/>
                </a:rPr>
                <a:t>MIN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       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 </a:t>
              </a:r>
              <a:r>
                <a:rPr lang="en-US" sz="2400" kern="0" dirty="0">
                  <a:solidFill>
                    <a:srgbClr val="FF0000"/>
                  </a:solidFill>
                  <a:latin typeface="Calibri" panose="020F0502020204030204"/>
                  <a:cs typeface="Calibri" panose="020F0502020204030204"/>
                </a:rPr>
                <a:t>min</a:t>
              </a:r>
              <a:r>
                <a:rPr lang="en-US" sz="2400" kern="0" baseline="-25000" dirty="0">
                  <a:latin typeface="Calibri" panose="020F0502020204030204"/>
                  <a:cs typeface="Calibri" panose="020F0502020204030204"/>
                </a:rPr>
                <a:t>a in Actions(s) 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))</a:t>
              </a: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if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Player(s) = </a:t>
              </a:r>
              <a:r>
                <a:rPr lang="en-US" sz="2400" kern="0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CHANCE</a:t>
              </a:r>
              <a:r>
                <a:rPr lang="en-US" sz="2400" kern="0" dirty="0">
                  <a:latin typeface="Calibri" panose="020F0502020204030204"/>
                  <a:cs typeface="Calibri" panose="020F0502020204030204"/>
                </a:rPr>
                <a:t> </a:t>
              </a:r>
              <a:r>
                <a:rPr lang="en-US" sz="2400" kern="0" dirty="0">
                  <a:solidFill>
                    <a:srgbClr val="BD00B0"/>
                  </a:solidFill>
                  <a:latin typeface="Calibri" panose="020F0502020204030204"/>
                  <a:cs typeface="Calibri" panose="020F0502020204030204"/>
                </a:rPr>
                <a:t>then return </a:t>
              </a:r>
              <a:r>
                <a:rPr lang="en-US" sz="2400" kern="0" dirty="0" err="1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sum</a:t>
              </a:r>
              <a:r>
                <a:rPr lang="en-US" sz="2400" kern="0" baseline="-25000" dirty="0" err="1">
                  <a:latin typeface="Calibri" panose="020F0502020204030204"/>
                  <a:cs typeface="Calibri" panose="020F0502020204030204"/>
                </a:rPr>
                <a:t>a</a:t>
              </a:r>
              <a:r>
                <a:rPr lang="en-US" sz="2400" kern="0" baseline="-25000" dirty="0">
                  <a:latin typeface="Calibri" panose="020F0502020204030204"/>
                  <a:cs typeface="Calibri" panose="020F0502020204030204"/>
                </a:rPr>
                <a:t> in Actions(s) </a:t>
              </a:r>
              <a:r>
                <a:rPr lang="en-US" sz="2400" kern="0" dirty="0" err="1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Pr</a:t>
              </a:r>
              <a:r>
                <a:rPr lang="en-US" sz="2400" kern="0" dirty="0">
                  <a:solidFill>
                    <a:srgbClr val="008000"/>
                  </a:solidFill>
                  <a:latin typeface="Calibri" panose="020F0502020204030204"/>
                  <a:cs typeface="Calibri" panose="020F0502020204030204"/>
                </a:rPr>
                <a:t>(a) 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* value(Result(</a:t>
              </a:r>
              <a:r>
                <a:rPr lang="en-US" sz="2400" kern="0" dirty="0" err="1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s,a</a:t>
              </a:r>
              <a:r>
                <a:rPr lang="en-US" sz="2400" kern="0" dirty="0">
                  <a:solidFill>
                    <a:srgbClr val="9B01FF"/>
                  </a:solidFill>
                  <a:latin typeface="Calibri" panose="020F0502020204030204"/>
                  <a:cs typeface="Calibri" panose="020F0502020204030204"/>
                </a:rPr>
                <a:t>))</a:t>
              </a: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  <a:p>
              <a:pPr marL="742950" lvl="1" indent="-285750">
                <a:lnSpc>
                  <a:spcPct val="80000"/>
                </a:lnSpc>
                <a:spcBef>
                  <a:spcPct val="20000"/>
                </a:spcBef>
                <a:buClr>
                  <a:schemeClr val="tx1"/>
                </a:buClr>
                <a:defRPr/>
              </a:pPr>
              <a:endPara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endParaRPr>
            </a:p>
          </p:txBody>
        </p:sp>
      </p:grpSp>
      <p:sp>
        <p:nvSpPr>
          <p:cNvPr id="15" name="Rounded Rectangle 14"/>
          <p:cNvSpPr/>
          <p:nvPr/>
        </p:nvSpPr>
        <p:spPr>
          <a:xfrm>
            <a:off x="2438400" y="1295400"/>
            <a:ext cx="6934200" cy="1676400"/>
          </a:xfrm>
          <a:prstGeom prst="roundRect">
            <a:avLst/>
          </a:prstGeom>
          <a:solidFill>
            <a:srgbClr val="0066CC">
              <a:alpha val="16000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 txBox="1"/>
          <p:nvPr/>
        </p:nvSpPr>
        <p:spPr bwMode="auto">
          <a:xfrm>
            <a:off x="2514600" y="1371600"/>
            <a:ext cx="6629400" cy="1524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6" tIns="45718" rIns="91436" bIns="45718" numCol="1" anchor="t" anchorCtr="0" compatLnSpc="1"/>
          <a:lstStyle/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sz="2400" kern="0" dirty="0">
                <a:solidFill>
                  <a:srgbClr val="BD00B0"/>
                </a:solidFill>
                <a:latin typeface="Calibri" panose="020F0502020204030204"/>
                <a:cs typeface="Calibri" panose="020F0502020204030204"/>
              </a:rPr>
              <a:t>function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decision(s)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lang="en-US" sz="2400" kern="0" dirty="0">
                <a:solidFill>
                  <a:srgbClr val="BD00B0"/>
                </a:solidFill>
                <a:latin typeface="Calibri" panose="020F0502020204030204"/>
                <a:cs typeface="Calibri" panose="020F0502020204030204"/>
              </a:rPr>
              <a:t>returns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 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an action</a:t>
            </a:r>
            <a:endParaRPr lang="en-US" sz="2400" kern="0" dirty="0">
              <a:solidFill>
                <a:srgbClr val="0000FF"/>
              </a:solidFill>
              <a:latin typeface="Calibri" panose="020F0502020204030204"/>
              <a:cs typeface="Calibri" panose="020F0502020204030204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lang="en-US" sz="2400" kern="0" dirty="0">
                <a:latin typeface="Calibri" panose="020F0502020204030204"/>
                <a:cs typeface="Calibri" panose="020F0502020204030204"/>
              </a:rPr>
              <a:t>    </a:t>
            </a:r>
            <a:r>
              <a:rPr lang="en-US" sz="2400" kern="0" dirty="0">
                <a:solidFill>
                  <a:srgbClr val="BD00B0"/>
                </a:solidFill>
                <a:latin typeface="Calibri" panose="020F0502020204030204"/>
                <a:cs typeface="Calibri" panose="020F0502020204030204"/>
              </a:rPr>
              <a:t>return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 the action 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a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 in Actions(</a:t>
            </a:r>
            <a:r>
              <a:rPr lang="en-US" sz="2400" kern="0" dirty="0">
                <a:solidFill>
                  <a:srgbClr val="0000FF"/>
                </a:solidFill>
                <a:latin typeface="Calibri" panose="020F0502020204030204"/>
                <a:cs typeface="Calibri" panose="020F0502020204030204"/>
              </a:rPr>
              <a:t>s</a:t>
            </a:r>
            <a:r>
              <a:rPr lang="en-US" sz="2400" kern="0" dirty="0">
                <a:latin typeface="Calibri" panose="020F0502020204030204"/>
                <a:cs typeface="Calibri" panose="020F0502020204030204"/>
              </a:rPr>
              <a:t>) with the highest </a:t>
            </a:r>
            <a:r>
              <a: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value(Result(</a:t>
            </a:r>
            <a:r>
              <a:rPr lang="en-US" sz="2400" kern="0" dirty="0" err="1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s,a</a:t>
            </a:r>
            <a:r>
              <a:rPr lang="en-US" sz="2400" kern="0" dirty="0">
                <a:solidFill>
                  <a:srgbClr val="9B01FF"/>
                </a:solidFill>
                <a:latin typeface="Calibri" panose="020F0502020204030204"/>
                <a:cs typeface="Calibri" panose="020F0502020204030204"/>
              </a:rPr>
              <a:t>))</a:t>
            </a:r>
            <a:endParaRPr lang="en-US" sz="2400" kern="0" dirty="0">
              <a:solidFill>
                <a:srgbClr val="9B01FF"/>
              </a:solidFill>
              <a:latin typeface="Calibri" panose="020F0502020204030204"/>
              <a:cs typeface="Calibri" panose="020F0502020204030204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cs typeface="Calibri" panose="020F0502020204030204"/>
              </a:rPr>
              <a:t>  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Left-Right Arrow 16"/>
          <p:cNvSpPr/>
          <p:nvPr/>
        </p:nvSpPr>
        <p:spPr>
          <a:xfrm rot="5400000">
            <a:off x="5563192" y="3094983"/>
            <a:ext cx="409432" cy="258216"/>
          </a:xfrm>
          <a:prstGeom prst="leftRightArrow">
            <a:avLst/>
          </a:prstGeom>
          <a:solidFill>
            <a:srgbClr val="BD00B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dirty="0"/>
              <a:t>Games require decisions when optimality is impossible</a:t>
            </a:r>
            <a:endParaRPr lang="en-US" sz="2800" dirty="0"/>
          </a:p>
          <a:p>
            <a:pPr lvl="1"/>
            <a:r>
              <a:rPr lang="en-US" sz="2400" dirty="0"/>
              <a:t>Bounded-depth search and approximate evaluation functions</a:t>
            </a:r>
            <a:endParaRPr lang="en-US" sz="2400" dirty="0"/>
          </a:p>
          <a:p>
            <a:r>
              <a:rPr lang="en-US" sz="2800" dirty="0"/>
              <a:t>Games force efficient use of computation</a:t>
            </a:r>
            <a:endParaRPr lang="en-US" sz="2800" dirty="0"/>
          </a:p>
          <a:p>
            <a:pPr lvl="1"/>
            <a:r>
              <a:rPr lang="en-US" sz="2400" dirty="0"/>
              <a:t>Alpha-beta pruning</a:t>
            </a:r>
            <a:endParaRPr lang="en-US" sz="2400" dirty="0"/>
          </a:p>
          <a:p>
            <a:r>
              <a:rPr lang="en-US" sz="2800" dirty="0"/>
              <a:t>Game playing has produced important research ideas</a:t>
            </a:r>
            <a:endParaRPr lang="en-US" sz="2800" dirty="0"/>
          </a:p>
          <a:p>
            <a:pPr lvl="1"/>
            <a:r>
              <a:rPr lang="en-US" sz="2400" dirty="0"/>
              <a:t>Reinforcement learning (checkers)</a:t>
            </a:r>
            <a:endParaRPr lang="en-US" sz="2400" dirty="0"/>
          </a:p>
          <a:p>
            <a:pPr lvl="1"/>
            <a:r>
              <a:rPr lang="en-US" sz="2400" dirty="0"/>
              <a:t>Iterative deepening (chess)</a:t>
            </a:r>
            <a:endParaRPr lang="en-US" sz="2400" dirty="0"/>
          </a:p>
          <a:p>
            <a:pPr lvl="1"/>
            <a:r>
              <a:rPr lang="en-US" sz="2400" dirty="0"/>
              <a:t>Rational metareasoning (Othello)</a:t>
            </a:r>
            <a:endParaRPr lang="en-US" sz="2400" dirty="0"/>
          </a:p>
          <a:p>
            <a:pPr lvl="1"/>
            <a:r>
              <a:rPr lang="en-US" sz="2400" dirty="0"/>
              <a:t>Monte Carlo tree search (Go)</a:t>
            </a:r>
            <a:endParaRPr lang="en-US" sz="2400" dirty="0"/>
          </a:p>
          <a:p>
            <a:pPr lvl="1"/>
            <a:r>
              <a:rPr lang="en-US" sz="2400" dirty="0"/>
              <a:t>Solution methods for partial-information games in economics (poker)</a:t>
            </a:r>
            <a:endParaRPr lang="en-US" sz="2400" dirty="0"/>
          </a:p>
          <a:p>
            <a:r>
              <a:rPr lang="en-US" sz="2800" dirty="0"/>
              <a:t>Video games present much greater challenges – lots to do!</a:t>
            </a:r>
            <a:endParaRPr lang="en-US" sz="2800" dirty="0"/>
          </a:p>
          <a:p>
            <a:pPr lvl="1"/>
            <a:r>
              <a:rPr lang="en-US" sz="2400" dirty="0"/>
              <a:t>b = 10</a:t>
            </a:r>
            <a:r>
              <a:rPr lang="en-US" sz="2400" baseline="30000" dirty="0"/>
              <a:t>500</a:t>
            </a:r>
            <a:r>
              <a:rPr lang="en-US" sz="2400" dirty="0"/>
              <a:t>, |S| = 10</a:t>
            </a:r>
            <a:r>
              <a:rPr lang="en-US" sz="2400" baseline="30000" dirty="0"/>
              <a:t>4000</a:t>
            </a:r>
            <a:r>
              <a:rPr lang="en-US" sz="2400" dirty="0"/>
              <a:t>, m = 10,000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7412" y="1548776"/>
            <a:ext cx="5148607" cy="2876550"/>
          </a:xfrm>
          <a:prstGeom prst="rect">
            <a:avLst/>
          </a:prstGeom>
          <a:noFill/>
        </p:spPr>
      </p:pic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 eaLnBrk="1" hangingPunct="1"/>
            <a:r>
              <a:rPr lang="en-US" sz="2800" dirty="0"/>
              <a:t>Game = task environment with &gt; 1 agent</a:t>
            </a:r>
            <a:endParaRPr lang="en-US" sz="28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Axes:</a:t>
            </a:r>
            <a:endParaRPr lang="en-US" sz="2800" dirty="0"/>
          </a:p>
          <a:p>
            <a:pPr lvl="1" eaLnBrk="1" hangingPunct="1"/>
            <a:r>
              <a:rPr lang="en-US" sz="2400" dirty="0"/>
              <a:t>Deterministic or stochastic?</a:t>
            </a:r>
            <a:endParaRPr lang="en-US" sz="2400" dirty="0"/>
          </a:p>
          <a:p>
            <a:pPr lvl="1"/>
            <a:r>
              <a:rPr lang="en-US" sz="2400" dirty="0"/>
              <a:t>Perfect information (fully observable)?</a:t>
            </a:r>
            <a:endParaRPr lang="en-US" sz="2400" dirty="0"/>
          </a:p>
          <a:p>
            <a:pPr lvl="1" eaLnBrk="1" hangingPunct="1"/>
            <a:r>
              <a:rPr lang="en-US" sz="2400" dirty="0"/>
              <a:t>One, two, or more players?</a:t>
            </a:r>
            <a:endParaRPr lang="en-US" sz="2400" dirty="0"/>
          </a:p>
          <a:p>
            <a:pPr lvl="1" eaLnBrk="1" hangingPunct="1"/>
            <a:r>
              <a:rPr lang="en-US" sz="2400" dirty="0"/>
              <a:t>Turn-taking or simultaneous?</a:t>
            </a:r>
            <a:endParaRPr lang="en-US" sz="2400" dirty="0"/>
          </a:p>
          <a:p>
            <a:pPr lvl="1" eaLnBrk="1" hangingPunct="1"/>
            <a:r>
              <a:rPr lang="en-US" sz="2400" dirty="0"/>
              <a:t>Zero sum?</a:t>
            </a:r>
            <a:endParaRPr lang="en-US" sz="2400" dirty="0"/>
          </a:p>
          <a:p>
            <a:pPr lvl="1" eaLnBrk="1" hangingPunct="1"/>
            <a:endParaRPr lang="en-US" sz="2400" dirty="0"/>
          </a:p>
          <a:p>
            <a:pPr eaLnBrk="1" hangingPunct="1"/>
            <a:r>
              <a:rPr lang="en-US" sz="2800" dirty="0"/>
              <a:t>Want algorithms for calculating a </a:t>
            </a:r>
            <a:r>
              <a:rPr lang="en-US" sz="2800" b="1" i="1" dirty="0"/>
              <a:t>contingent plan </a:t>
            </a:r>
            <a:r>
              <a:rPr lang="en-US" sz="2800" dirty="0"/>
              <a:t>(a.k.a. </a:t>
            </a:r>
            <a:r>
              <a:rPr lang="en-US" sz="2800" dirty="0">
                <a:solidFill>
                  <a:srgbClr val="CC0000"/>
                </a:solidFill>
              </a:rPr>
              <a:t>strategy </a:t>
            </a:r>
            <a:r>
              <a:rPr lang="en-US" sz="2800" dirty="0">
                <a:solidFill>
                  <a:srgbClr val="000090"/>
                </a:solidFill>
              </a:rPr>
              <a:t>or</a:t>
            </a:r>
            <a:r>
              <a:rPr lang="en-US" sz="2800" dirty="0">
                <a:solidFill>
                  <a:srgbClr val="CC0000"/>
                </a:solidFill>
              </a:rPr>
              <a:t> policy)</a:t>
            </a:r>
            <a:r>
              <a:rPr lang="en-US" sz="2800" dirty="0"/>
              <a:t> which recommends a move for every possible eventuality</a:t>
            </a:r>
            <a:endParaRPr lang="en-US" sz="28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Types of Games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5035" y="1396999"/>
            <a:ext cx="4207019" cy="4406900"/>
          </a:xfrm>
          <a:prstGeom prst="rect">
            <a:avLst/>
          </a:prstGeom>
          <a:noFill/>
        </p:spPr>
      </p:pic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“Standard” Games</a:t>
            </a:r>
            <a:endParaRPr lang="en-US" dirty="0"/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366000" cy="4729164"/>
          </a:xfrm>
        </p:spPr>
        <p:txBody>
          <a:bodyPr/>
          <a:lstStyle/>
          <a:p>
            <a:r>
              <a:rPr lang="en-US" sz="2800" dirty="0"/>
              <a:t>Standard games are deterministic, observable, two-player, turn-taking, zero-sum</a:t>
            </a:r>
            <a:endParaRPr lang="en-US" sz="2800" dirty="0"/>
          </a:p>
          <a:p>
            <a:r>
              <a:rPr lang="en-US" sz="2800" dirty="0"/>
              <a:t>Game formulation:</a:t>
            </a:r>
            <a:endParaRPr lang="en-US" sz="2800" dirty="0"/>
          </a:p>
          <a:p>
            <a:pPr lvl="1"/>
            <a:r>
              <a:rPr lang="en-US" sz="2400" dirty="0"/>
              <a:t>Initial state: </a:t>
            </a:r>
            <a:r>
              <a:rPr lang="en-US" sz="2400" dirty="0">
                <a:solidFill>
                  <a:srgbClr val="BD00B0"/>
                </a:solidFill>
              </a:rPr>
              <a:t>s</a:t>
            </a:r>
            <a:r>
              <a:rPr lang="en-US" sz="2400" baseline="-25000" dirty="0">
                <a:solidFill>
                  <a:srgbClr val="BD00B0"/>
                </a:solidFill>
              </a:rPr>
              <a:t>0</a:t>
            </a:r>
            <a:endParaRPr lang="en-US" sz="2400" dirty="0">
              <a:solidFill>
                <a:srgbClr val="BD00B0"/>
              </a:solidFill>
            </a:endParaRPr>
          </a:p>
          <a:p>
            <a:pPr lvl="1"/>
            <a:r>
              <a:rPr lang="en-US" sz="2400" dirty="0"/>
              <a:t>Players: </a:t>
            </a:r>
            <a:r>
              <a:rPr lang="en-US" sz="2400" dirty="0">
                <a:solidFill>
                  <a:srgbClr val="BD00B0"/>
                </a:solidFill>
              </a:rPr>
              <a:t>Player(s) </a:t>
            </a:r>
            <a:r>
              <a:rPr lang="en-US" sz="2400" dirty="0"/>
              <a:t>indicates whose move it is</a:t>
            </a:r>
            <a:endParaRPr lang="en-US" sz="2400" dirty="0"/>
          </a:p>
          <a:p>
            <a:pPr lvl="1"/>
            <a:r>
              <a:rPr lang="en-US" sz="2400" dirty="0"/>
              <a:t>Actions: </a:t>
            </a:r>
            <a:r>
              <a:rPr lang="en-US" sz="2400" dirty="0">
                <a:solidFill>
                  <a:srgbClr val="BD00B0"/>
                </a:solidFill>
              </a:rPr>
              <a:t>Actions(s) </a:t>
            </a:r>
            <a:r>
              <a:rPr lang="en-US" sz="2400" dirty="0"/>
              <a:t>for player on move</a:t>
            </a:r>
            <a:endParaRPr lang="en-US" sz="2400" dirty="0"/>
          </a:p>
          <a:p>
            <a:pPr lvl="1"/>
            <a:r>
              <a:rPr lang="en-US" sz="2400" dirty="0"/>
              <a:t>Transition model: </a:t>
            </a:r>
            <a:r>
              <a:rPr lang="en-US" sz="2400" dirty="0">
                <a:solidFill>
                  <a:srgbClr val="BD00B0"/>
                </a:solidFill>
              </a:rPr>
              <a:t>Result(</a:t>
            </a:r>
            <a:r>
              <a:rPr lang="en-US" sz="2400" dirty="0" err="1">
                <a:solidFill>
                  <a:srgbClr val="BD00B0"/>
                </a:solidFill>
              </a:rPr>
              <a:t>s,a</a:t>
            </a:r>
            <a:r>
              <a:rPr lang="en-US" sz="2400" dirty="0">
                <a:solidFill>
                  <a:srgbClr val="BD00B0"/>
                </a:solidFill>
              </a:rPr>
              <a:t>)</a:t>
            </a:r>
            <a:endParaRPr lang="en-US" sz="2400" dirty="0">
              <a:solidFill>
                <a:srgbClr val="BD00B0"/>
              </a:solidFill>
              <a:sym typeface="Symbol" panose="05050102010706020507" pitchFamily="18" charset="2"/>
            </a:endParaRP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Terminal test: </a:t>
            </a:r>
            <a:r>
              <a:rPr lang="en-US" sz="2400" dirty="0">
                <a:solidFill>
                  <a:srgbClr val="BD00B0"/>
                </a:solidFill>
                <a:sym typeface="Symbol" panose="05050102010706020507" pitchFamily="18" charset="2"/>
              </a:rPr>
              <a:t>Terminal-Test(s)</a:t>
            </a:r>
            <a:endParaRPr lang="en-US" sz="2400" dirty="0">
              <a:solidFill>
                <a:srgbClr val="BD00B0"/>
              </a:solidFill>
              <a:sym typeface="Symbol" panose="05050102010706020507" pitchFamily="18" charset="2"/>
            </a:endParaRPr>
          </a:p>
          <a:p>
            <a:pPr lvl="1"/>
            <a:r>
              <a:rPr lang="en-US" sz="2400" dirty="0">
                <a:sym typeface="Symbol" panose="05050102010706020507" pitchFamily="18" charset="2"/>
              </a:rPr>
              <a:t>Terminal values: </a:t>
            </a:r>
            <a:r>
              <a:rPr lang="en-US" sz="2400" dirty="0">
                <a:solidFill>
                  <a:srgbClr val="BD00B0"/>
                </a:solidFill>
                <a:sym typeface="Symbol" panose="05050102010706020507" pitchFamily="18" charset="2"/>
              </a:rPr>
              <a:t>Utility(</a:t>
            </a:r>
            <a:r>
              <a:rPr lang="en-US" sz="2400" dirty="0" err="1">
                <a:solidFill>
                  <a:srgbClr val="BD00B0"/>
                </a:solidFill>
                <a:sym typeface="Symbol" panose="05050102010706020507" pitchFamily="18" charset="2"/>
              </a:rPr>
              <a:t>s,p</a:t>
            </a:r>
            <a:r>
              <a:rPr lang="en-US" sz="2400" dirty="0">
                <a:solidFill>
                  <a:srgbClr val="BD00B0"/>
                </a:solidFill>
                <a:sym typeface="Symbol" panose="05050102010706020507" pitchFamily="18" charset="2"/>
              </a:rPr>
              <a:t>) </a:t>
            </a:r>
            <a:r>
              <a:rPr lang="en-US" sz="2400" dirty="0">
                <a:sym typeface="Symbol" panose="05050102010706020507" pitchFamily="18" charset="2"/>
              </a:rPr>
              <a:t>for player </a:t>
            </a:r>
            <a:r>
              <a:rPr lang="en-US" sz="2400" dirty="0">
                <a:solidFill>
                  <a:srgbClr val="BD00B0"/>
                </a:solidFill>
                <a:sym typeface="Symbol" panose="05050102010706020507" pitchFamily="18" charset="2"/>
              </a:rPr>
              <a:t>p</a:t>
            </a:r>
            <a:endParaRPr lang="en-US" sz="2400" dirty="0">
              <a:solidFill>
                <a:srgbClr val="BD00B0"/>
              </a:solidFill>
              <a:sym typeface="Symbol" panose="05050102010706020507" pitchFamily="18" charset="2"/>
            </a:endParaRPr>
          </a:p>
          <a:p>
            <a:pPr lvl="2"/>
            <a:r>
              <a:rPr lang="en-US" sz="2000" dirty="0">
                <a:sym typeface="Symbol" panose="05050102010706020507" pitchFamily="18" charset="2"/>
              </a:rPr>
              <a:t>Or just </a:t>
            </a:r>
            <a:r>
              <a:rPr lang="en-US" sz="2000" dirty="0">
                <a:solidFill>
                  <a:srgbClr val="BD00B0"/>
                </a:solidFill>
                <a:sym typeface="Symbol" panose="05050102010706020507" pitchFamily="18" charset="2"/>
              </a:rPr>
              <a:t>Utility(s) </a:t>
            </a:r>
            <a:r>
              <a:rPr lang="en-US" sz="2000" dirty="0">
                <a:solidFill>
                  <a:srgbClr val="000000"/>
                </a:solidFill>
                <a:sym typeface="Symbol" panose="05050102010706020507" pitchFamily="18" charset="2"/>
              </a:rPr>
              <a:t>for player making the decision at root</a:t>
            </a:r>
            <a:endParaRPr lang="en-US" sz="2000" dirty="0">
              <a:solidFill>
                <a:srgbClr val="000000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197" y="1357400"/>
            <a:ext cx="6583362" cy="2673487"/>
          </a:xfrm>
          <a:prstGeom prst="rect">
            <a:avLst/>
          </a:prstGeom>
          <a:noFill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515" y="1388558"/>
            <a:ext cx="4108120" cy="26035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457200" y="4191000"/>
            <a:ext cx="5715000" cy="1706564"/>
          </a:xfrm>
        </p:spPr>
        <p:txBody>
          <a:bodyPr/>
          <a:lstStyle/>
          <a:p>
            <a:r>
              <a:rPr lang="en-US" sz="2400" dirty="0"/>
              <a:t>Zero-Sum Games</a:t>
            </a:r>
            <a:endParaRPr lang="en-US" sz="2400" dirty="0"/>
          </a:p>
          <a:p>
            <a:pPr lvl="1"/>
            <a:r>
              <a:rPr lang="en-US" sz="2000" dirty="0"/>
              <a:t>Agents have </a:t>
            </a:r>
            <a:r>
              <a:rPr lang="en-US" sz="2000" b="1" i="1" dirty="0">
                <a:solidFill>
                  <a:srgbClr val="0000FF"/>
                </a:solidFill>
              </a:rPr>
              <a:t>opposite</a:t>
            </a:r>
            <a:r>
              <a:rPr lang="en-US" sz="2000" dirty="0"/>
              <a:t> utilities </a:t>
            </a:r>
            <a:endParaRPr lang="en-US" sz="2000" dirty="0"/>
          </a:p>
          <a:p>
            <a:pPr lvl="1"/>
            <a:r>
              <a:rPr lang="en-US" sz="2000" dirty="0"/>
              <a:t>Pure competition: </a:t>
            </a:r>
            <a:endParaRPr lang="en-US" sz="2000" dirty="0"/>
          </a:p>
          <a:p>
            <a:pPr lvl="2"/>
            <a:r>
              <a:rPr lang="en-US" sz="1600" dirty="0"/>
              <a:t>One</a:t>
            </a:r>
            <a:r>
              <a:rPr lang="en-US" sz="1600" b="1" i="1" dirty="0">
                <a:solidFill>
                  <a:srgbClr val="0000FF"/>
                </a:solidFill>
              </a:rPr>
              <a:t> maximizes</a:t>
            </a:r>
            <a:r>
              <a:rPr lang="en-US" sz="1600" dirty="0"/>
              <a:t>, the other </a:t>
            </a:r>
            <a:r>
              <a:rPr lang="en-US" sz="1600" b="1" i="1" dirty="0">
                <a:solidFill>
                  <a:srgbClr val="FF0000"/>
                </a:solidFill>
              </a:rPr>
              <a:t>minimizes</a:t>
            </a:r>
            <a:endParaRPr lang="en-US" sz="1600" b="1" i="1" dirty="0">
              <a:solidFill>
                <a:srgbClr val="FF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172200" y="4191000"/>
            <a:ext cx="5562600" cy="1706564"/>
          </a:xfrm>
        </p:spPr>
        <p:txBody>
          <a:bodyPr/>
          <a:lstStyle/>
          <a:p>
            <a:r>
              <a:rPr lang="en-US" sz="2400" dirty="0"/>
              <a:t>General Games</a:t>
            </a:r>
            <a:endParaRPr lang="en-US" sz="2400" dirty="0"/>
          </a:p>
          <a:p>
            <a:pPr lvl="1"/>
            <a:r>
              <a:rPr lang="en-US" sz="2000" dirty="0"/>
              <a:t>Agents have </a:t>
            </a:r>
            <a:r>
              <a:rPr lang="en-US" sz="2000" b="1" i="1" dirty="0">
                <a:solidFill>
                  <a:srgbClr val="0000FF"/>
                </a:solidFill>
              </a:rPr>
              <a:t>independent</a:t>
            </a:r>
            <a:r>
              <a:rPr lang="en-US" sz="2000" dirty="0"/>
              <a:t> utilities</a:t>
            </a:r>
            <a:endParaRPr lang="en-US" sz="2000" dirty="0"/>
          </a:p>
          <a:p>
            <a:pPr lvl="1"/>
            <a:r>
              <a:rPr lang="en-US" sz="2000" dirty="0"/>
              <a:t>Cooperation, indifference, competition, shifting alliances, and more are all possible</a:t>
            </a:r>
            <a:endParaRPr lang="en-US" sz="20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1828800" y="3429000"/>
            <a:ext cx="609600" cy="19050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962400" y="3124200"/>
            <a:ext cx="304800" cy="2209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3291" y="1320018"/>
            <a:ext cx="5484168" cy="507206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Search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Single-Agent Trees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57800" y="14478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048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1" cstate="print"/>
          <a:srcRect l="38135" t="16438" r="44067" b="58904"/>
          <a:stretch>
            <a:fillRect/>
          </a:stretch>
        </p:blipFill>
        <p:spPr bwMode="auto">
          <a:xfrm flipH="1">
            <a:off x="5867400" y="15128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Oval 11"/>
          <p:cNvSpPr/>
          <p:nvPr/>
        </p:nvSpPr>
        <p:spPr>
          <a:xfrm>
            <a:off x="6553200" y="16002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rot="10800000" flipV="1">
            <a:off x="3657600" y="1905000"/>
            <a:ext cx="2362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019800" y="1905000"/>
            <a:ext cx="22860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7239000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05800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0800000" flipV="1">
            <a:off x="2590801" y="2819400"/>
            <a:ext cx="10668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7601" y="2819400"/>
            <a:ext cx="1219200" cy="381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56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1" cstate="print"/>
          <a:srcRect l="38135" t="16438" r="44067" b="58904"/>
          <a:stretch>
            <a:fillRect/>
          </a:stretch>
        </p:blipFill>
        <p:spPr bwMode="auto">
          <a:xfrm>
            <a:off x="32004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Oval 41"/>
          <p:cNvSpPr/>
          <p:nvPr/>
        </p:nvSpPr>
        <p:spPr>
          <a:xfrm>
            <a:off x="41910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543800" y="23622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1" cstate="print"/>
          <a:srcRect l="38135" t="16438" r="44067" b="58904"/>
          <a:stretch>
            <a:fillRect/>
          </a:stretch>
        </p:blipFill>
        <p:spPr bwMode="auto">
          <a:xfrm flipH="1">
            <a:off x="8458200" y="24272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Oval 46"/>
          <p:cNvSpPr/>
          <p:nvPr/>
        </p:nvSpPr>
        <p:spPr>
          <a:xfrm>
            <a:off x="8839200" y="25146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477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9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1" cstate="print"/>
          <a:srcRect l="38135" t="16438" r="44067" b="58904"/>
          <a:stretch>
            <a:fillRect/>
          </a:stretch>
        </p:blipFill>
        <p:spPr bwMode="auto">
          <a:xfrm flipH="1">
            <a:off x="70866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Oval 49"/>
          <p:cNvSpPr/>
          <p:nvPr/>
        </p:nvSpPr>
        <p:spPr>
          <a:xfrm>
            <a:off x="77724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7630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1" cstate="print"/>
          <a:srcRect l="38135" t="16438" r="44067" b="58904"/>
          <a:stretch>
            <a:fillRect/>
          </a:stretch>
        </p:blipFill>
        <p:spPr bwMode="auto">
          <a:xfrm flipH="1">
            <a:off x="99822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Rectangle 53"/>
          <p:cNvSpPr/>
          <p:nvPr/>
        </p:nvSpPr>
        <p:spPr>
          <a:xfrm>
            <a:off x="1828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1" cstate="print"/>
          <a:srcRect l="38135" t="16438" r="44067" b="58904"/>
          <a:stretch>
            <a:fillRect/>
          </a:stretch>
        </p:blipFill>
        <p:spPr bwMode="auto">
          <a:xfrm>
            <a:off x="18288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" name="Oval 55"/>
          <p:cNvSpPr/>
          <p:nvPr/>
        </p:nvSpPr>
        <p:spPr>
          <a:xfrm>
            <a:off x="3124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114800" y="3276600"/>
            <a:ext cx="1524000" cy="381000"/>
          </a:xfrm>
          <a:prstGeom prst="rect">
            <a:avLst/>
          </a:prstGeom>
          <a:solidFill>
            <a:schemeClr val="tx1"/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8" name="Picture 3" descr="\\.host\Shared Folders\Shared with PC\images\Pacman_stuck_minimax.png"/>
          <p:cNvPicPr>
            <a:picLocks noChangeAspect="1" noChangeArrowheads="1"/>
          </p:cNvPicPr>
          <p:nvPr/>
        </p:nvPicPr>
        <p:blipFill>
          <a:blip r:embed="rId1" cstate="print"/>
          <a:srcRect l="38135" t="16438" r="44067" b="58904"/>
          <a:stretch>
            <a:fillRect/>
          </a:stretch>
        </p:blipFill>
        <p:spPr bwMode="auto">
          <a:xfrm flipH="1">
            <a:off x="4724400" y="3341688"/>
            <a:ext cx="30480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" name="Oval 58"/>
          <p:cNvSpPr/>
          <p:nvPr/>
        </p:nvSpPr>
        <p:spPr>
          <a:xfrm>
            <a:off x="5410200" y="3429000"/>
            <a:ext cx="76200" cy="76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0" name="Isosceles Triangle 59"/>
          <p:cNvSpPr/>
          <p:nvPr/>
        </p:nvSpPr>
        <p:spPr>
          <a:xfrm>
            <a:off x="1828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41148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Isosceles Triangle 61"/>
          <p:cNvSpPr/>
          <p:nvPr/>
        </p:nvSpPr>
        <p:spPr>
          <a:xfrm>
            <a:off x="6477000" y="3886200"/>
            <a:ext cx="1524000" cy="1752600"/>
          </a:xfrm>
          <a:prstGeom prst="triangle">
            <a:avLst/>
          </a:prstGeom>
          <a:solidFill>
            <a:srgbClr val="CCEC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372600" y="3733800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8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057400" y="5715000"/>
            <a:ext cx="68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2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743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0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419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2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292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6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705600" y="57150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4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4676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6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581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…</a:t>
            </a:r>
            <a:endParaRPr lang="en-US" sz="2400" dirty="0">
              <a:latin typeface="Calibri" panose="020F050202020403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867400" y="571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</a:rPr>
              <a:t>…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 animBg="1"/>
      <p:bldP spid="43" grpId="0" animBg="1"/>
      <p:bldP spid="47" grpId="0" animBg="1"/>
      <p:bldP spid="48" grpId="0" animBg="1"/>
      <p:bldP spid="50" grpId="0" animBg="1"/>
      <p:bldP spid="51" grpId="0" animBg="1"/>
      <p:bldP spid="54" grpId="0" animBg="1"/>
      <p:bldP spid="56" grpId="0" animBg="1"/>
      <p:bldP spid="57" grpId="0" animBg="1"/>
      <p:bldP spid="59" grpId="0" animBg="1"/>
      <p:bldP spid="60" grpId="0" animBg="1"/>
      <p:bldP spid="61" grpId="0" animBg="1"/>
      <p:bldP spid="62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tags/tag1.xml><?xml version="1.0" encoding="utf-8"?>
<p:tagLst xmlns:p="http://schemas.openxmlformats.org/presentationml/2006/main">
  <p:tag name="DEFAULTFONTSIZE" val="10"/>
  <p:tag name="DEFAULTWIDTH" val="385"/>
  <p:tag name="DEFAULTHEIGHT" val="28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0</TotalTime>
  <Words>8228</Words>
  <Application>WPS Presentation</Application>
  <PresentationFormat>شاشة عريضة</PresentationFormat>
  <Paragraphs>621</Paragraphs>
  <Slides>42</Slides>
  <Notes>21</Notes>
  <HiddenSlides>0</HiddenSlides>
  <MMClips>3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Arial</vt:lpstr>
      <vt:lpstr>SimSun</vt:lpstr>
      <vt:lpstr>Wingdings</vt:lpstr>
      <vt:lpstr>Calibri</vt:lpstr>
      <vt:lpstr>Calibri</vt:lpstr>
      <vt:lpstr>Symbol</vt:lpstr>
      <vt:lpstr>Symbol</vt:lpstr>
      <vt:lpstr>Microsoft YaHei</vt:lpstr>
      <vt:lpstr>Arial Unicode MS</vt:lpstr>
      <vt:lpstr>Times New Roman</vt:lpstr>
      <vt:lpstr>Aldhabi</vt:lpstr>
      <vt:lpstr>dan-berkeley-nlp-v1</vt:lpstr>
      <vt:lpstr>MSPhotoEd.3</vt:lpstr>
      <vt:lpstr>MSPhotoEd.3</vt:lpstr>
      <vt:lpstr>MSPhotoEd.3</vt:lpstr>
      <vt:lpstr>Artificial Intelligence </vt:lpstr>
      <vt:lpstr>Outline</vt:lpstr>
      <vt:lpstr>Checkers, Chess, Go</vt:lpstr>
      <vt:lpstr>A brief history</vt:lpstr>
      <vt:lpstr>Types of Games</vt:lpstr>
      <vt:lpstr>“Standard” Games</vt:lpstr>
      <vt:lpstr>Zero-Sum Games</vt:lpstr>
      <vt:lpstr>Adversarial Search</vt:lpstr>
      <vt:lpstr>Single-Agent Trees</vt:lpstr>
      <vt:lpstr>Value of a State</vt:lpstr>
      <vt:lpstr>Tic-Tac-Toe Game Tree</vt:lpstr>
      <vt:lpstr>Minimax Values</vt:lpstr>
      <vt:lpstr>Minimax algorithm</vt:lpstr>
      <vt:lpstr>Implementation</vt:lpstr>
      <vt:lpstr>Generalized minimax</vt:lpstr>
      <vt:lpstr>Minimax Efficiency</vt:lpstr>
      <vt:lpstr>Game Tree Pruning</vt:lpstr>
      <vt:lpstr>Minimax Example</vt:lpstr>
      <vt:lpstr>Alpha-Beta Example</vt:lpstr>
      <vt:lpstr>PowerPoint 演示文稿</vt:lpstr>
      <vt:lpstr>PowerPoint 演示文稿</vt:lpstr>
      <vt:lpstr>Alpha-Beta Quiz</vt:lpstr>
      <vt:lpstr>Alpha-Beta Quiz 2</vt:lpstr>
      <vt:lpstr>Alpha-Beta Quiz 2</vt:lpstr>
      <vt:lpstr>Alpha-Beta Pruning</vt:lpstr>
      <vt:lpstr>Alpha-Beta Implementation</vt:lpstr>
      <vt:lpstr>Alpha-Beta Pruning Properties</vt:lpstr>
      <vt:lpstr>Resource Limits</vt:lpstr>
      <vt:lpstr>Resource Limits</vt:lpstr>
      <vt:lpstr>Depth Matters</vt:lpstr>
      <vt:lpstr>Pacman with Depth-2 Lookahead</vt:lpstr>
      <vt:lpstr>Pacman with Depth-10 Lookahead</vt:lpstr>
      <vt:lpstr>Evaluation Functions</vt:lpstr>
      <vt:lpstr>Evaluation Functions</vt:lpstr>
      <vt:lpstr>Evaluation for Pacman</vt:lpstr>
      <vt:lpstr>Generalized minimax</vt:lpstr>
      <vt:lpstr>Emergent coordination in ghosts</vt:lpstr>
      <vt:lpstr>Games with uncertain outcomes </vt:lpstr>
      <vt:lpstr>Chance outcomes in trees</vt:lpstr>
      <vt:lpstr>Minimax</vt:lpstr>
      <vt:lpstr>Expectiminimax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Motaz Saad (‫معتز سعد</cp:lastModifiedBy>
  <cp:revision>2243</cp:revision>
  <cp:lastPrinted>2014-02-06T19:31:00Z</cp:lastPrinted>
  <dcterms:created xsi:type="dcterms:W3CDTF">2004-08-27T04:16:00Z</dcterms:created>
  <dcterms:modified xsi:type="dcterms:W3CDTF">2024-11-01T07:05:32Z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49BA7975D9F24E349E9ED28F8AC43B5E_12</vt:lpwstr>
  </property>
  <property fmtid="{D5CDD505-2E9C-101B-9397-08002B2CF9AE}" pid="3" name="KSOProductBuildVer">
    <vt:lpwstr>1033-12.2.0.18638</vt:lpwstr>
  </property>
</Properties>
</file>